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0" r:id="rId6"/>
    <p:sldId id="271" r:id="rId7"/>
    <p:sldId id="267" r:id="rId8"/>
    <p:sldId id="269" r:id="rId9"/>
    <p:sldId id="272" r:id="rId10"/>
    <p:sldId id="258" r:id="rId11"/>
    <p:sldId id="266" r:id="rId12"/>
    <p:sldId id="274" r:id="rId13"/>
    <p:sldId id="278" r:id="rId14"/>
    <p:sldId id="277" r:id="rId15"/>
    <p:sldId id="270" r:id="rId16"/>
    <p:sldId id="280" r:id="rId17"/>
    <p:sldId id="279" r:id="rId18"/>
    <p:sldId id="276" r:id="rId19"/>
    <p:sldId id="259" r:id="rId20"/>
    <p:sldId id="273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8CBA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94095" autoAdjust="0"/>
  </p:normalViewPr>
  <p:slideViewPr>
    <p:cSldViewPr snapToGrid="0">
      <p:cViewPr varScale="1">
        <p:scale>
          <a:sx n="73" d="100"/>
          <a:sy n="73" d="100"/>
        </p:scale>
        <p:origin x="-51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7F61D1-5DD0-4A76-83A0-80E03876FE5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E9B614-FC26-4728-A0D6-0497CABEC03D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en-US" sz="2400" b="0" dirty="0" smtClean="0">
              <a:solidFill>
                <a:schemeClr val="bg1"/>
              </a:solidFill>
              <a:latin typeface="Gill Sans Nova"/>
            </a:rPr>
            <a:t>Design Methodology</a:t>
          </a:r>
          <a:endParaRPr lang="en-US" sz="2400" b="0" dirty="0">
            <a:solidFill>
              <a:schemeClr val="bg1"/>
            </a:solidFill>
          </a:endParaRPr>
        </a:p>
      </dgm:t>
    </dgm:pt>
    <dgm:pt modelId="{78389899-187A-4B09-955E-98F5122F3742}" type="parTrans" cxnId="{641E909A-C77F-4A2F-9A05-80480B3936D5}">
      <dgm:prSet/>
      <dgm:spPr/>
      <dgm:t>
        <a:bodyPr/>
        <a:lstStyle/>
        <a:p>
          <a:endParaRPr lang="en-US"/>
        </a:p>
      </dgm:t>
    </dgm:pt>
    <dgm:pt modelId="{4D23F7CC-DB45-43E4-AC34-1CEFCBB3C2B8}" type="sibTrans" cxnId="{641E909A-C77F-4A2F-9A05-80480B3936D5}">
      <dgm:prSet/>
      <dgm:spPr/>
      <dgm:t>
        <a:bodyPr/>
        <a:lstStyle/>
        <a:p>
          <a:endParaRPr lang="en-US"/>
        </a:p>
      </dgm:t>
    </dgm:pt>
    <dgm:pt modelId="{02E1450D-6261-4D97-A7FF-23E163FB2B61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2400" dirty="0" smtClean="0"/>
            <a:t>2D Sketch</a:t>
          </a:r>
          <a:endParaRPr lang="en-US" sz="2400" dirty="0"/>
        </a:p>
      </dgm:t>
    </dgm:pt>
    <dgm:pt modelId="{E09907BA-B288-443C-B2ED-85966CBE26F0}" type="parTrans" cxnId="{51F0291E-FC86-4A7F-8FC2-1C673C73F756}">
      <dgm:prSet/>
      <dgm:spPr/>
      <dgm:t>
        <a:bodyPr/>
        <a:lstStyle/>
        <a:p>
          <a:endParaRPr lang="en-US"/>
        </a:p>
      </dgm:t>
    </dgm:pt>
    <dgm:pt modelId="{A6454300-E2F7-4B60-8004-9C7D545F3411}" type="sibTrans" cxnId="{51F0291E-FC86-4A7F-8FC2-1C673C73F756}">
      <dgm:prSet/>
      <dgm:spPr/>
      <dgm:t>
        <a:bodyPr/>
        <a:lstStyle/>
        <a:p>
          <a:endParaRPr lang="en-US"/>
        </a:p>
      </dgm:t>
    </dgm:pt>
    <dgm:pt modelId="{8308E505-9522-4651-B4D8-69BF60535B59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2400" dirty="0" smtClean="0"/>
            <a:t>CAD Modeling</a:t>
          </a:r>
          <a:endParaRPr lang="en-US" sz="2400" dirty="0"/>
        </a:p>
      </dgm:t>
    </dgm:pt>
    <dgm:pt modelId="{D5CCD15E-F2B0-474E-BD3C-619F7C181306}" type="parTrans" cxnId="{00241C02-E24C-4C43-88C6-043D0BAF8D07}">
      <dgm:prSet/>
      <dgm:spPr/>
      <dgm:t>
        <a:bodyPr/>
        <a:lstStyle/>
        <a:p>
          <a:endParaRPr lang="en-US"/>
        </a:p>
      </dgm:t>
    </dgm:pt>
    <dgm:pt modelId="{92CF31F8-D0ED-492D-B5D9-96FA6E0D5DA3}" type="sibTrans" cxnId="{00241C02-E24C-4C43-88C6-043D0BAF8D07}">
      <dgm:prSet/>
      <dgm:spPr/>
      <dgm:t>
        <a:bodyPr/>
        <a:lstStyle/>
        <a:p>
          <a:endParaRPr lang="en-US"/>
        </a:p>
      </dgm:t>
    </dgm:pt>
    <dgm:pt modelId="{357E3DFD-A304-4302-A1CC-7B483EFC7DA8}" type="pres">
      <dgm:prSet presAssocID="{B37F61D1-5DD0-4A76-83A0-80E03876FE5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9102BC-2A60-4C60-8B78-F16D634D8392}" type="pres">
      <dgm:prSet presAssocID="{B37F61D1-5DD0-4A76-83A0-80E03876FE53}" presName="dummyMaxCanvas" presStyleCnt="0">
        <dgm:presLayoutVars/>
      </dgm:prSet>
      <dgm:spPr/>
    </dgm:pt>
    <dgm:pt modelId="{11966600-CB03-410D-B62A-1F593B43B166}" type="pres">
      <dgm:prSet presAssocID="{B37F61D1-5DD0-4A76-83A0-80E03876FE53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B0352-51E2-4717-8D3E-D67D723C21A7}" type="pres">
      <dgm:prSet presAssocID="{B37F61D1-5DD0-4A76-83A0-80E03876FE53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45B25-1FBF-4BF6-A415-3426141825DF}" type="pres">
      <dgm:prSet presAssocID="{B37F61D1-5DD0-4A76-83A0-80E03876FE53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E2D353-4563-4A1E-8399-B68A5A1DD8D8}" type="pres">
      <dgm:prSet presAssocID="{B37F61D1-5DD0-4A76-83A0-80E03876FE53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4B2391-6EC3-441F-A0AA-8D1A0F41275F}" type="pres">
      <dgm:prSet presAssocID="{B37F61D1-5DD0-4A76-83A0-80E03876FE53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2B0023-7B97-4771-8D3D-97F7FFC18C76}" type="pres">
      <dgm:prSet presAssocID="{B37F61D1-5DD0-4A76-83A0-80E03876FE53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37C91A-D006-49D9-8E0F-B675B4F55DD8}" type="pres">
      <dgm:prSet presAssocID="{B37F61D1-5DD0-4A76-83A0-80E03876FE53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4AEF2-8862-4244-81A8-532A027A567C}" type="pres">
      <dgm:prSet presAssocID="{B37F61D1-5DD0-4A76-83A0-80E03876FE53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96790D-A11D-4BDC-B715-3F9266B092F2}" type="presOf" srcId="{55E9B614-FC26-4728-A0D6-0497CABEC03D}" destId="{11966600-CB03-410D-B62A-1F593B43B166}" srcOrd="0" destOrd="0" presId="urn:microsoft.com/office/officeart/2005/8/layout/vProcess5"/>
    <dgm:cxn modelId="{6A7FC0B7-66D4-4CC1-B121-502D0C33053B}" type="presOf" srcId="{02E1450D-6261-4D97-A7FF-23E163FB2B61}" destId="{B637C91A-D006-49D9-8E0F-B675B4F55DD8}" srcOrd="1" destOrd="0" presId="urn:microsoft.com/office/officeart/2005/8/layout/vProcess5"/>
    <dgm:cxn modelId="{A110EDE8-5205-4D0B-82EC-78CE002C9042}" type="presOf" srcId="{B37F61D1-5DD0-4A76-83A0-80E03876FE53}" destId="{357E3DFD-A304-4302-A1CC-7B483EFC7DA8}" srcOrd="0" destOrd="0" presId="urn:microsoft.com/office/officeart/2005/8/layout/vProcess5"/>
    <dgm:cxn modelId="{4C4107F6-1F9B-409A-AC26-C4414E48B03D}" type="presOf" srcId="{02E1450D-6261-4D97-A7FF-23E163FB2B61}" destId="{5ECB0352-51E2-4717-8D3E-D67D723C21A7}" srcOrd="0" destOrd="0" presId="urn:microsoft.com/office/officeart/2005/8/layout/vProcess5"/>
    <dgm:cxn modelId="{EEAFAF81-F33E-42DA-A213-E9C72B16C955}" type="presOf" srcId="{55E9B614-FC26-4728-A0D6-0497CABEC03D}" destId="{902B0023-7B97-4771-8D3D-97F7FFC18C76}" srcOrd="1" destOrd="0" presId="urn:microsoft.com/office/officeart/2005/8/layout/vProcess5"/>
    <dgm:cxn modelId="{9FCEC8D3-5CDB-40B4-9419-91D6D2D6E4E6}" type="presOf" srcId="{A6454300-E2F7-4B60-8004-9C7D545F3411}" destId="{154B2391-6EC3-441F-A0AA-8D1A0F41275F}" srcOrd="0" destOrd="0" presId="urn:microsoft.com/office/officeart/2005/8/layout/vProcess5"/>
    <dgm:cxn modelId="{641E909A-C77F-4A2F-9A05-80480B3936D5}" srcId="{B37F61D1-5DD0-4A76-83A0-80E03876FE53}" destId="{55E9B614-FC26-4728-A0D6-0497CABEC03D}" srcOrd="0" destOrd="0" parTransId="{78389899-187A-4B09-955E-98F5122F3742}" sibTransId="{4D23F7CC-DB45-43E4-AC34-1CEFCBB3C2B8}"/>
    <dgm:cxn modelId="{51F0291E-FC86-4A7F-8FC2-1C673C73F756}" srcId="{B37F61D1-5DD0-4A76-83A0-80E03876FE53}" destId="{02E1450D-6261-4D97-A7FF-23E163FB2B61}" srcOrd="1" destOrd="0" parTransId="{E09907BA-B288-443C-B2ED-85966CBE26F0}" sibTransId="{A6454300-E2F7-4B60-8004-9C7D545F3411}"/>
    <dgm:cxn modelId="{27B18E48-D1A2-49E0-AF2C-BD5E8D49777B}" type="presOf" srcId="{8308E505-9522-4651-B4D8-69BF60535B59}" destId="{85B4AEF2-8862-4244-81A8-532A027A567C}" srcOrd="1" destOrd="0" presId="urn:microsoft.com/office/officeart/2005/8/layout/vProcess5"/>
    <dgm:cxn modelId="{00241C02-E24C-4C43-88C6-043D0BAF8D07}" srcId="{B37F61D1-5DD0-4A76-83A0-80E03876FE53}" destId="{8308E505-9522-4651-B4D8-69BF60535B59}" srcOrd="2" destOrd="0" parTransId="{D5CCD15E-F2B0-474E-BD3C-619F7C181306}" sibTransId="{92CF31F8-D0ED-492D-B5D9-96FA6E0D5DA3}"/>
    <dgm:cxn modelId="{D965B6B7-0F8F-4E4C-A177-185F1F293778}" type="presOf" srcId="{8308E505-9522-4651-B4D8-69BF60535B59}" destId="{E3F45B25-1FBF-4BF6-A415-3426141825DF}" srcOrd="0" destOrd="0" presId="urn:microsoft.com/office/officeart/2005/8/layout/vProcess5"/>
    <dgm:cxn modelId="{585D3B0D-135E-46A5-BB0B-DA063E7F9E58}" type="presOf" srcId="{4D23F7CC-DB45-43E4-AC34-1CEFCBB3C2B8}" destId="{7AE2D353-4563-4A1E-8399-B68A5A1DD8D8}" srcOrd="0" destOrd="0" presId="urn:microsoft.com/office/officeart/2005/8/layout/vProcess5"/>
    <dgm:cxn modelId="{4BCAEF81-04B5-465C-A59B-9AB3C11CEC39}" type="presParOf" srcId="{357E3DFD-A304-4302-A1CC-7B483EFC7DA8}" destId="{019102BC-2A60-4C60-8B78-F16D634D8392}" srcOrd="0" destOrd="0" presId="urn:microsoft.com/office/officeart/2005/8/layout/vProcess5"/>
    <dgm:cxn modelId="{5DE7562F-F888-4297-8960-DC4131E01A3B}" type="presParOf" srcId="{357E3DFD-A304-4302-A1CC-7B483EFC7DA8}" destId="{11966600-CB03-410D-B62A-1F593B43B166}" srcOrd="1" destOrd="0" presId="urn:microsoft.com/office/officeart/2005/8/layout/vProcess5"/>
    <dgm:cxn modelId="{A17FFD58-EEEF-4C24-BDCB-621F0DC49ACD}" type="presParOf" srcId="{357E3DFD-A304-4302-A1CC-7B483EFC7DA8}" destId="{5ECB0352-51E2-4717-8D3E-D67D723C21A7}" srcOrd="2" destOrd="0" presId="urn:microsoft.com/office/officeart/2005/8/layout/vProcess5"/>
    <dgm:cxn modelId="{14ADB6EF-BF27-4F25-9027-EB2441E7CD83}" type="presParOf" srcId="{357E3DFD-A304-4302-A1CC-7B483EFC7DA8}" destId="{E3F45B25-1FBF-4BF6-A415-3426141825DF}" srcOrd="3" destOrd="0" presId="urn:microsoft.com/office/officeart/2005/8/layout/vProcess5"/>
    <dgm:cxn modelId="{EE4A22E7-FCED-4015-BB0F-DD768EF076DE}" type="presParOf" srcId="{357E3DFD-A304-4302-A1CC-7B483EFC7DA8}" destId="{7AE2D353-4563-4A1E-8399-B68A5A1DD8D8}" srcOrd="4" destOrd="0" presId="urn:microsoft.com/office/officeart/2005/8/layout/vProcess5"/>
    <dgm:cxn modelId="{FB5990F8-0E47-4BB3-83EF-F2CA26C124E4}" type="presParOf" srcId="{357E3DFD-A304-4302-A1CC-7B483EFC7DA8}" destId="{154B2391-6EC3-441F-A0AA-8D1A0F41275F}" srcOrd="5" destOrd="0" presId="urn:microsoft.com/office/officeart/2005/8/layout/vProcess5"/>
    <dgm:cxn modelId="{99550CDB-FF2D-450C-B752-4EF2D6D675DE}" type="presParOf" srcId="{357E3DFD-A304-4302-A1CC-7B483EFC7DA8}" destId="{902B0023-7B97-4771-8D3D-97F7FFC18C76}" srcOrd="6" destOrd="0" presId="urn:microsoft.com/office/officeart/2005/8/layout/vProcess5"/>
    <dgm:cxn modelId="{22F0D4CC-F999-496C-8D9F-C4DCCDD65725}" type="presParOf" srcId="{357E3DFD-A304-4302-A1CC-7B483EFC7DA8}" destId="{B637C91A-D006-49D9-8E0F-B675B4F55DD8}" srcOrd="7" destOrd="0" presId="urn:microsoft.com/office/officeart/2005/8/layout/vProcess5"/>
    <dgm:cxn modelId="{0DB0ACD3-0319-4299-826B-8A29B839F39B}" type="presParOf" srcId="{357E3DFD-A304-4302-A1CC-7B483EFC7DA8}" destId="{85B4AEF2-8862-4244-81A8-532A027A567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7F61D1-5DD0-4A76-83A0-80E03876FE5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E9B614-FC26-4728-A0D6-0497CABEC03D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en-US" dirty="0" smtClean="0"/>
            <a:t>FEA &amp; Design Optimization</a:t>
          </a:r>
          <a:endParaRPr lang="en-US" dirty="0"/>
        </a:p>
      </dgm:t>
    </dgm:pt>
    <dgm:pt modelId="{78389899-187A-4B09-955E-98F5122F3742}" type="parTrans" cxnId="{641E909A-C77F-4A2F-9A05-80480B3936D5}">
      <dgm:prSet/>
      <dgm:spPr/>
      <dgm:t>
        <a:bodyPr/>
        <a:lstStyle/>
        <a:p>
          <a:endParaRPr lang="en-US"/>
        </a:p>
      </dgm:t>
    </dgm:pt>
    <dgm:pt modelId="{4D23F7CC-DB45-43E4-AC34-1CEFCBB3C2B8}" type="sibTrans" cxnId="{641E909A-C77F-4A2F-9A05-80480B3936D5}">
      <dgm:prSet/>
      <dgm:spPr/>
      <dgm:t>
        <a:bodyPr/>
        <a:lstStyle/>
        <a:p>
          <a:endParaRPr lang="en-US"/>
        </a:p>
      </dgm:t>
    </dgm:pt>
    <dgm:pt modelId="{02E1450D-6261-4D97-A7FF-23E163FB2B61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en-US" dirty="0" smtClean="0"/>
            <a:t>Procurement of Components</a:t>
          </a:r>
          <a:endParaRPr lang="en-US" dirty="0"/>
        </a:p>
      </dgm:t>
    </dgm:pt>
    <dgm:pt modelId="{E09907BA-B288-443C-B2ED-85966CBE26F0}" type="parTrans" cxnId="{51F0291E-FC86-4A7F-8FC2-1C673C73F756}">
      <dgm:prSet/>
      <dgm:spPr/>
      <dgm:t>
        <a:bodyPr/>
        <a:lstStyle/>
        <a:p>
          <a:endParaRPr lang="en-US"/>
        </a:p>
      </dgm:t>
    </dgm:pt>
    <dgm:pt modelId="{A6454300-E2F7-4B60-8004-9C7D545F3411}" type="sibTrans" cxnId="{51F0291E-FC86-4A7F-8FC2-1C673C73F756}">
      <dgm:prSet/>
      <dgm:spPr/>
      <dgm:t>
        <a:bodyPr/>
        <a:lstStyle/>
        <a:p>
          <a:endParaRPr lang="en-US"/>
        </a:p>
      </dgm:t>
    </dgm:pt>
    <dgm:pt modelId="{8308E505-9522-4651-B4D8-69BF60535B59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0"/>
          <a:r>
            <a:rPr lang="en-US" dirty="0" smtClean="0">
              <a:latin typeface="Gill Sans Nova"/>
            </a:rPr>
            <a:t>Prototyping &amp; Validation</a:t>
          </a:r>
          <a:endParaRPr lang="en-US" dirty="0"/>
        </a:p>
      </dgm:t>
    </dgm:pt>
    <dgm:pt modelId="{D5CCD15E-F2B0-474E-BD3C-619F7C181306}" type="parTrans" cxnId="{00241C02-E24C-4C43-88C6-043D0BAF8D07}">
      <dgm:prSet/>
      <dgm:spPr/>
      <dgm:t>
        <a:bodyPr/>
        <a:lstStyle/>
        <a:p>
          <a:endParaRPr lang="en-US"/>
        </a:p>
      </dgm:t>
    </dgm:pt>
    <dgm:pt modelId="{92CF31F8-D0ED-492D-B5D9-96FA6E0D5DA3}" type="sibTrans" cxnId="{00241C02-E24C-4C43-88C6-043D0BAF8D07}">
      <dgm:prSet/>
      <dgm:spPr/>
      <dgm:t>
        <a:bodyPr/>
        <a:lstStyle/>
        <a:p>
          <a:endParaRPr lang="en-US"/>
        </a:p>
      </dgm:t>
    </dgm:pt>
    <dgm:pt modelId="{357E3DFD-A304-4302-A1CC-7B483EFC7DA8}" type="pres">
      <dgm:prSet presAssocID="{B37F61D1-5DD0-4A76-83A0-80E03876FE5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9102BC-2A60-4C60-8B78-F16D634D8392}" type="pres">
      <dgm:prSet presAssocID="{B37F61D1-5DD0-4A76-83A0-80E03876FE53}" presName="dummyMaxCanvas" presStyleCnt="0">
        <dgm:presLayoutVars/>
      </dgm:prSet>
      <dgm:spPr/>
    </dgm:pt>
    <dgm:pt modelId="{11966600-CB03-410D-B62A-1F593B43B166}" type="pres">
      <dgm:prSet presAssocID="{B37F61D1-5DD0-4A76-83A0-80E03876FE53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B0352-51E2-4717-8D3E-D67D723C21A7}" type="pres">
      <dgm:prSet presAssocID="{B37F61D1-5DD0-4A76-83A0-80E03876FE53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45B25-1FBF-4BF6-A415-3426141825DF}" type="pres">
      <dgm:prSet presAssocID="{B37F61D1-5DD0-4A76-83A0-80E03876FE53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E2D353-4563-4A1E-8399-B68A5A1DD8D8}" type="pres">
      <dgm:prSet presAssocID="{B37F61D1-5DD0-4A76-83A0-80E03876FE53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4B2391-6EC3-441F-A0AA-8D1A0F41275F}" type="pres">
      <dgm:prSet presAssocID="{B37F61D1-5DD0-4A76-83A0-80E03876FE53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2B0023-7B97-4771-8D3D-97F7FFC18C76}" type="pres">
      <dgm:prSet presAssocID="{B37F61D1-5DD0-4A76-83A0-80E03876FE53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37C91A-D006-49D9-8E0F-B675B4F55DD8}" type="pres">
      <dgm:prSet presAssocID="{B37F61D1-5DD0-4A76-83A0-80E03876FE53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4AEF2-8862-4244-81A8-532A027A567C}" type="pres">
      <dgm:prSet presAssocID="{B37F61D1-5DD0-4A76-83A0-80E03876FE53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96790D-A11D-4BDC-B715-3F9266B092F2}" type="presOf" srcId="{55E9B614-FC26-4728-A0D6-0497CABEC03D}" destId="{11966600-CB03-410D-B62A-1F593B43B166}" srcOrd="0" destOrd="0" presId="urn:microsoft.com/office/officeart/2005/8/layout/vProcess5"/>
    <dgm:cxn modelId="{6A7FC0B7-66D4-4CC1-B121-502D0C33053B}" type="presOf" srcId="{02E1450D-6261-4D97-A7FF-23E163FB2B61}" destId="{B637C91A-D006-49D9-8E0F-B675B4F55DD8}" srcOrd="1" destOrd="0" presId="urn:microsoft.com/office/officeart/2005/8/layout/vProcess5"/>
    <dgm:cxn modelId="{A110EDE8-5205-4D0B-82EC-78CE002C9042}" type="presOf" srcId="{B37F61D1-5DD0-4A76-83A0-80E03876FE53}" destId="{357E3DFD-A304-4302-A1CC-7B483EFC7DA8}" srcOrd="0" destOrd="0" presId="urn:microsoft.com/office/officeart/2005/8/layout/vProcess5"/>
    <dgm:cxn modelId="{4C4107F6-1F9B-409A-AC26-C4414E48B03D}" type="presOf" srcId="{02E1450D-6261-4D97-A7FF-23E163FB2B61}" destId="{5ECB0352-51E2-4717-8D3E-D67D723C21A7}" srcOrd="0" destOrd="0" presId="urn:microsoft.com/office/officeart/2005/8/layout/vProcess5"/>
    <dgm:cxn modelId="{EEAFAF81-F33E-42DA-A213-E9C72B16C955}" type="presOf" srcId="{55E9B614-FC26-4728-A0D6-0497CABEC03D}" destId="{902B0023-7B97-4771-8D3D-97F7FFC18C76}" srcOrd="1" destOrd="0" presId="urn:microsoft.com/office/officeart/2005/8/layout/vProcess5"/>
    <dgm:cxn modelId="{9FCEC8D3-5CDB-40B4-9419-91D6D2D6E4E6}" type="presOf" srcId="{A6454300-E2F7-4B60-8004-9C7D545F3411}" destId="{154B2391-6EC3-441F-A0AA-8D1A0F41275F}" srcOrd="0" destOrd="0" presId="urn:microsoft.com/office/officeart/2005/8/layout/vProcess5"/>
    <dgm:cxn modelId="{641E909A-C77F-4A2F-9A05-80480B3936D5}" srcId="{B37F61D1-5DD0-4A76-83A0-80E03876FE53}" destId="{55E9B614-FC26-4728-A0D6-0497CABEC03D}" srcOrd="0" destOrd="0" parTransId="{78389899-187A-4B09-955E-98F5122F3742}" sibTransId="{4D23F7CC-DB45-43E4-AC34-1CEFCBB3C2B8}"/>
    <dgm:cxn modelId="{51F0291E-FC86-4A7F-8FC2-1C673C73F756}" srcId="{B37F61D1-5DD0-4A76-83A0-80E03876FE53}" destId="{02E1450D-6261-4D97-A7FF-23E163FB2B61}" srcOrd="1" destOrd="0" parTransId="{E09907BA-B288-443C-B2ED-85966CBE26F0}" sibTransId="{A6454300-E2F7-4B60-8004-9C7D545F3411}"/>
    <dgm:cxn modelId="{27B18E48-D1A2-49E0-AF2C-BD5E8D49777B}" type="presOf" srcId="{8308E505-9522-4651-B4D8-69BF60535B59}" destId="{85B4AEF2-8862-4244-81A8-532A027A567C}" srcOrd="1" destOrd="0" presId="urn:microsoft.com/office/officeart/2005/8/layout/vProcess5"/>
    <dgm:cxn modelId="{00241C02-E24C-4C43-88C6-043D0BAF8D07}" srcId="{B37F61D1-5DD0-4A76-83A0-80E03876FE53}" destId="{8308E505-9522-4651-B4D8-69BF60535B59}" srcOrd="2" destOrd="0" parTransId="{D5CCD15E-F2B0-474E-BD3C-619F7C181306}" sibTransId="{92CF31F8-D0ED-492D-B5D9-96FA6E0D5DA3}"/>
    <dgm:cxn modelId="{D965B6B7-0F8F-4E4C-A177-185F1F293778}" type="presOf" srcId="{8308E505-9522-4651-B4D8-69BF60535B59}" destId="{E3F45B25-1FBF-4BF6-A415-3426141825DF}" srcOrd="0" destOrd="0" presId="urn:microsoft.com/office/officeart/2005/8/layout/vProcess5"/>
    <dgm:cxn modelId="{585D3B0D-135E-46A5-BB0B-DA063E7F9E58}" type="presOf" srcId="{4D23F7CC-DB45-43E4-AC34-1CEFCBB3C2B8}" destId="{7AE2D353-4563-4A1E-8399-B68A5A1DD8D8}" srcOrd="0" destOrd="0" presId="urn:microsoft.com/office/officeart/2005/8/layout/vProcess5"/>
    <dgm:cxn modelId="{4BCAEF81-04B5-465C-A59B-9AB3C11CEC39}" type="presParOf" srcId="{357E3DFD-A304-4302-A1CC-7B483EFC7DA8}" destId="{019102BC-2A60-4C60-8B78-F16D634D8392}" srcOrd="0" destOrd="0" presId="urn:microsoft.com/office/officeart/2005/8/layout/vProcess5"/>
    <dgm:cxn modelId="{5DE7562F-F888-4297-8960-DC4131E01A3B}" type="presParOf" srcId="{357E3DFD-A304-4302-A1CC-7B483EFC7DA8}" destId="{11966600-CB03-410D-B62A-1F593B43B166}" srcOrd="1" destOrd="0" presId="urn:microsoft.com/office/officeart/2005/8/layout/vProcess5"/>
    <dgm:cxn modelId="{A17FFD58-EEEF-4C24-BDCB-621F0DC49ACD}" type="presParOf" srcId="{357E3DFD-A304-4302-A1CC-7B483EFC7DA8}" destId="{5ECB0352-51E2-4717-8D3E-D67D723C21A7}" srcOrd="2" destOrd="0" presId="urn:microsoft.com/office/officeart/2005/8/layout/vProcess5"/>
    <dgm:cxn modelId="{14ADB6EF-BF27-4F25-9027-EB2441E7CD83}" type="presParOf" srcId="{357E3DFD-A304-4302-A1CC-7B483EFC7DA8}" destId="{E3F45B25-1FBF-4BF6-A415-3426141825DF}" srcOrd="3" destOrd="0" presId="urn:microsoft.com/office/officeart/2005/8/layout/vProcess5"/>
    <dgm:cxn modelId="{EE4A22E7-FCED-4015-BB0F-DD768EF076DE}" type="presParOf" srcId="{357E3DFD-A304-4302-A1CC-7B483EFC7DA8}" destId="{7AE2D353-4563-4A1E-8399-B68A5A1DD8D8}" srcOrd="4" destOrd="0" presId="urn:microsoft.com/office/officeart/2005/8/layout/vProcess5"/>
    <dgm:cxn modelId="{FB5990F8-0E47-4BB3-83EF-F2CA26C124E4}" type="presParOf" srcId="{357E3DFD-A304-4302-A1CC-7B483EFC7DA8}" destId="{154B2391-6EC3-441F-A0AA-8D1A0F41275F}" srcOrd="5" destOrd="0" presId="urn:microsoft.com/office/officeart/2005/8/layout/vProcess5"/>
    <dgm:cxn modelId="{99550CDB-FF2D-450C-B752-4EF2D6D675DE}" type="presParOf" srcId="{357E3DFD-A304-4302-A1CC-7B483EFC7DA8}" destId="{902B0023-7B97-4771-8D3D-97F7FFC18C76}" srcOrd="6" destOrd="0" presId="urn:microsoft.com/office/officeart/2005/8/layout/vProcess5"/>
    <dgm:cxn modelId="{22F0D4CC-F999-496C-8D9F-C4DCCDD65725}" type="presParOf" srcId="{357E3DFD-A304-4302-A1CC-7B483EFC7DA8}" destId="{B637C91A-D006-49D9-8E0F-B675B4F55DD8}" srcOrd="7" destOrd="0" presId="urn:microsoft.com/office/officeart/2005/8/layout/vProcess5"/>
    <dgm:cxn modelId="{0DB0ACD3-0319-4299-826B-8A29B839F39B}" type="presParOf" srcId="{357E3DFD-A304-4302-A1CC-7B483EFC7DA8}" destId="{85B4AEF2-8862-4244-81A8-532A027A567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1966600-CB03-410D-B62A-1F593B43B166}">
      <dsp:nvSpPr>
        <dsp:cNvPr id="0" name=""/>
        <dsp:cNvSpPr/>
      </dsp:nvSpPr>
      <dsp:spPr>
        <a:xfrm>
          <a:off x="0" y="0"/>
          <a:ext cx="4714470" cy="72343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solidFill>
                <a:schemeClr val="bg1"/>
              </a:solidFill>
              <a:latin typeface="Gill Sans Nova"/>
            </a:rPr>
            <a:t>Design Methodology</a:t>
          </a:r>
          <a:endParaRPr lang="en-US" sz="2400" b="0" kern="1200" dirty="0">
            <a:solidFill>
              <a:schemeClr val="bg1"/>
            </a:solidFill>
          </a:endParaRPr>
        </a:p>
      </dsp:txBody>
      <dsp:txXfrm>
        <a:off x="0" y="0"/>
        <a:ext cx="3976202" cy="723438"/>
      </dsp:txXfrm>
    </dsp:sp>
    <dsp:sp modelId="{5ECB0352-51E2-4717-8D3E-D67D723C21A7}">
      <dsp:nvSpPr>
        <dsp:cNvPr id="0" name=""/>
        <dsp:cNvSpPr/>
      </dsp:nvSpPr>
      <dsp:spPr>
        <a:xfrm>
          <a:off x="415982" y="844011"/>
          <a:ext cx="4714470" cy="72343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2D Sketch</a:t>
          </a:r>
          <a:endParaRPr lang="en-US" sz="2400" kern="1200" dirty="0"/>
        </a:p>
      </dsp:txBody>
      <dsp:txXfrm>
        <a:off x="415982" y="844011"/>
        <a:ext cx="3828253" cy="723438"/>
      </dsp:txXfrm>
    </dsp:sp>
    <dsp:sp modelId="{E3F45B25-1FBF-4BF6-A415-3426141825DF}">
      <dsp:nvSpPr>
        <dsp:cNvPr id="0" name=""/>
        <dsp:cNvSpPr/>
      </dsp:nvSpPr>
      <dsp:spPr>
        <a:xfrm>
          <a:off x="831965" y="1688022"/>
          <a:ext cx="4714470" cy="72343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CAD Modeling</a:t>
          </a:r>
          <a:endParaRPr lang="en-US" sz="2400" kern="1200" dirty="0"/>
        </a:p>
      </dsp:txBody>
      <dsp:txXfrm>
        <a:off x="831965" y="1688022"/>
        <a:ext cx="3828253" cy="723438"/>
      </dsp:txXfrm>
    </dsp:sp>
    <dsp:sp modelId="{7AE2D353-4563-4A1E-8399-B68A5A1DD8D8}">
      <dsp:nvSpPr>
        <dsp:cNvPr id="0" name=""/>
        <dsp:cNvSpPr/>
      </dsp:nvSpPr>
      <dsp:spPr>
        <a:xfrm>
          <a:off x="4244235" y="548607"/>
          <a:ext cx="470234" cy="470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244235" y="548607"/>
        <a:ext cx="470234" cy="470234"/>
      </dsp:txXfrm>
    </dsp:sp>
    <dsp:sp modelId="{154B2391-6EC3-441F-A0AA-8D1A0F41275F}">
      <dsp:nvSpPr>
        <dsp:cNvPr id="0" name=""/>
        <dsp:cNvSpPr/>
      </dsp:nvSpPr>
      <dsp:spPr>
        <a:xfrm>
          <a:off x="4660218" y="1387795"/>
          <a:ext cx="470234" cy="470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660218" y="1387795"/>
        <a:ext cx="470234" cy="47023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1966600-CB03-410D-B62A-1F593B43B166}">
      <dsp:nvSpPr>
        <dsp:cNvPr id="0" name=""/>
        <dsp:cNvSpPr/>
      </dsp:nvSpPr>
      <dsp:spPr>
        <a:xfrm>
          <a:off x="0" y="0"/>
          <a:ext cx="4714470" cy="72343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FEA &amp; Design Optimization</a:t>
          </a:r>
          <a:endParaRPr lang="en-US" sz="2400" kern="1200" dirty="0"/>
        </a:p>
      </dsp:txBody>
      <dsp:txXfrm>
        <a:off x="0" y="0"/>
        <a:ext cx="3976202" cy="723438"/>
      </dsp:txXfrm>
    </dsp:sp>
    <dsp:sp modelId="{5ECB0352-51E2-4717-8D3E-D67D723C21A7}">
      <dsp:nvSpPr>
        <dsp:cNvPr id="0" name=""/>
        <dsp:cNvSpPr/>
      </dsp:nvSpPr>
      <dsp:spPr>
        <a:xfrm>
          <a:off x="415982" y="844011"/>
          <a:ext cx="4714470" cy="72343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Procurement of Components</a:t>
          </a:r>
          <a:endParaRPr lang="en-US" sz="2400" kern="1200" dirty="0"/>
        </a:p>
      </dsp:txBody>
      <dsp:txXfrm>
        <a:off x="415982" y="844011"/>
        <a:ext cx="3828253" cy="723438"/>
      </dsp:txXfrm>
    </dsp:sp>
    <dsp:sp modelId="{E3F45B25-1FBF-4BF6-A415-3426141825DF}">
      <dsp:nvSpPr>
        <dsp:cNvPr id="0" name=""/>
        <dsp:cNvSpPr/>
      </dsp:nvSpPr>
      <dsp:spPr>
        <a:xfrm>
          <a:off x="831965" y="1688022"/>
          <a:ext cx="4714470" cy="72343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 Nova"/>
            </a:rPr>
            <a:t>Prototyping &amp; Validation</a:t>
          </a:r>
          <a:endParaRPr lang="en-US" sz="2400" kern="1200" dirty="0"/>
        </a:p>
      </dsp:txBody>
      <dsp:txXfrm>
        <a:off x="831965" y="1688022"/>
        <a:ext cx="3828253" cy="723438"/>
      </dsp:txXfrm>
    </dsp:sp>
    <dsp:sp modelId="{7AE2D353-4563-4A1E-8399-B68A5A1DD8D8}">
      <dsp:nvSpPr>
        <dsp:cNvPr id="0" name=""/>
        <dsp:cNvSpPr/>
      </dsp:nvSpPr>
      <dsp:spPr>
        <a:xfrm>
          <a:off x="4244235" y="548607"/>
          <a:ext cx="470234" cy="470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244235" y="548607"/>
        <a:ext cx="470234" cy="470234"/>
      </dsp:txXfrm>
    </dsp:sp>
    <dsp:sp modelId="{154B2391-6EC3-441F-A0AA-8D1A0F41275F}">
      <dsp:nvSpPr>
        <dsp:cNvPr id="0" name=""/>
        <dsp:cNvSpPr/>
      </dsp:nvSpPr>
      <dsp:spPr>
        <a:xfrm>
          <a:off x="4660218" y="1387795"/>
          <a:ext cx="470234" cy="47023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660218" y="1387795"/>
        <a:ext cx="470234" cy="4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4283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8976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6137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4334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6661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3503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0630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702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9272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3741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670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2441-7BEB-4B7B-9351-2E5C7CD14E90}" type="datetimeFigureOut">
              <a:rPr lang="en-IN" smtClean="0"/>
              <a:pPr/>
              <a:t>05/06/2021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A7944-51FF-4782-8107-0547E88A34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9061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pc\Downloads\Assem1%20ani%204.av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7.xml"/><Relationship Id="rId1" Type="http://schemas.openxmlformats.org/officeDocument/2006/relationships/video" Target="../media/media2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slideLayout" Target="../slideLayouts/slideLayout7.xml"/><Relationship Id="rId1" Type="http://schemas.openxmlformats.org/officeDocument/2006/relationships/video" Target="../media/media3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7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242" y="405809"/>
            <a:ext cx="1220860" cy="1220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499" y="2343111"/>
            <a:ext cx="10151045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accent1">
                    <a:lumMod val="50000"/>
                  </a:schemeClr>
                </a:solidFill>
                <a:latin typeface="Footlight MT Light" panose="0204060206030A020304" pitchFamily="18" charset="0"/>
              </a:rPr>
              <a:t>Self-balancing of wheel with the help of Gyroscopic effect</a:t>
            </a:r>
            <a:endParaRPr lang="en-IN" sz="3200" b="1" dirty="0">
              <a:solidFill>
                <a:schemeClr val="accent1">
                  <a:lumMod val="50000"/>
                </a:schemeClr>
              </a:solidFill>
              <a:latin typeface="Footlight MT Light" panose="0204060206030A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8996" y="1482478"/>
            <a:ext cx="5157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Project </a:t>
            </a:r>
            <a:r>
              <a:rPr lang="en-IN" sz="2800" b="1" dirty="0"/>
              <a:t>Presentation (Group – 1 )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380" y="4781725"/>
            <a:ext cx="3830855" cy="163121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</a:rPr>
              <a:t>Group Members- </a:t>
            </a:r>
          </a:p>
          <a:p>
            <a:pPr marL="342900" indent="-342900">
              <a:buAutoNum type="arabicPeriod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</a:rPr>
              <a:t>17M7008 Amulya Jain</a:t>
            </a:r>
          </a:p>
          <a:p>
            <a:pPr marL="342900" indent="-342900">
              <a:buAutoNum type="arabicPeriod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</a:rPr>
              <a:t>17M7044 </a:t>
            </a:r>
            <a:r>
              <a:rPr lang="en-IN" sz="2000" b="1" dirty="0" err="1" smtClean="0">
                <a:solidFill>
                  <a:schemeClr val="accent6">
                    <a:lumMod val="75000"/>
                  </a:schemeClr>
                </a:solidFill>
              </a:rPr>
              <a:t>Rishabh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sz="2000" b="1" dirty="0" err="1" smtClean="0">
                <a:solidFill>
                  <a:schemeClr val="accent6">
                    <a:lumMod val="75000"/>
                  </a:schemeClr>
                </a:solidFill>
              </a:rPr>
              <a:t>Saluja</a:t>
            </a:r>
            <a:endParaRPr lang="en-IN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</a:rPr>
              <a:t>17M7048 </a:t>
            </a:r>
            <a:r>
              <a:rPr lang="en-IN" sz="2000" b="1" dirty="0" err="1" smtClean="0">
                <a:solidFill>
                  <a:schemeClr val="accent6">
                    <a:lumMod val="75000"/>
                  </a:schemeClr>
                </a:solidFill>
              </a:rPr>
              <a:t>Shivanshu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</a:rPr>
              <a:t> Shukla</a:t>
            </a:r>
          </a:p>
          <a:p>
            <a:pPr marL="342900" indent="-342900">
              <a:buAutoNum type="arabicPeriod"/>
            </a:pP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</a:rPr>
              <a:t>17M7059 </a:t>
            </a:r>
            <a:r>
              <a:rPr lang="en-IN" sz="2000" b="1" dirty="0" err="1" smtClean="0">
                <a:solidFill>
                  <a:schemeClr val="accent6">
                    <a:lumMod val="75000"/>
                  </a:schemeClr>
                </a:solidFill>
              </a:rPr>
              <a:t>Trapti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sz="2000" b="1" dirty="0" err="1" smtClean="0">
                <a:solidFill>
                  <a:schemeClr val="accent6">
                    <a:lumMod val="75000"/>
                  </a:schemeClr>
                </a:solidFill>
              </a:rPr>
              <a:t>Shakya</a:t>
            </a:r>
            <a:endParaRPr lang="en-IN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380" y="4039492"/>
            <a:ext cx="4005914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</a:rPr>
              <a:t>Guided by- </a:t>
            </a:r>
            <a:r>
              <a:rPr lang="en-IN" sz="2000" b="1" dirty="0" err="1" smtClean="0">
                <a:solidFill>
                  <a:schemeClr val="accent6">
                    <a:lumMod val="75000"/>
                  </a:schemeClr>
                </a:solidFill>
              </a:rPr>
              <a:t>Dr.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sz="2000" b="1" dirty="0" err="1" smtClean="0">
                <a:solidFill>
                  <a:schemeClr val="accent6">
                    <a:lumMod val="75000"/>
                  </a:schemeClr>
                </a:solidFill>
              </a:rPr>
              <a:t>Suwarna</a:t>
            </a:r>
            <a:r>
              <a:rPr lang="en-IN" sz="20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sz="2000" b="1" dirty="0" err="1" smtClean="0">
                <a:solidFill>
                  <a:schemeClr val="accent6">
                    <a:lumMod val="75000"/>
                  </a:schemeClr>
                </a:solidFill>
              </a:rPr>
              <a:t>Torgal</a:t>
            </a:r>
            <a:endParaRPr lang="en-IN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499" y="708285"/>
            <a:ext cx="9227019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INSTITUTE OF ENGINEERING AND TECHNOLOGY</a:t>
            </a:r>
            <a:endParaRPr lang="en-IN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10" y="3496254"/>
            <a:ext cx="3224463" cy="32244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41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755" y="103493"/>
            <a:ext cx="11357811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CAD Model -</a:t>
            </a:r>
            <a:endParaRPr lang="en-IN" sz="40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429499" y="996567"/>
            <a:ext cx="10822434" cy="2661033"/>
            <a:chOff x="211755" y="987019"/>
            <a:chExt cx="10870892" cy="29982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6173" t="19801" r="17638" b="18749"/>
            <a:stretch/>
          </p:blipFill>
          <p:spPr>
            <a:xfrm>
              <a:off x="6181669" y="987019"/>
              <a:ext cx="4900978" cy="299768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55" y="987020"/>
              <a:ext cx="2739263" cy="299768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603" y="987019"/>
              <a:ext cx="3230514" cy="2998207"/>
            </a:xfrm>
            <a:prstGeom prst="rect">
              <a:avLst/>
            </a:prstGeom>
          </p:spPr>
        </p:pic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45372896"/>
              </p:ext>
            </p:extLst>
          </p:nvPr>
        </p:nvGraphicFramePr>
        <p:xfrm>
          <a:off x="641255" y="4179962"/>
          <a:ext cx="8128000" cy="259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536019123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1194161771"/>
                    </a:ext>
                  </a:extLst>
                </a:gridCol>
              </a:tblGrid>
              <a:tr h="324196"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Wheel Size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13in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43958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Disc diameter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7.5in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778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Disc thickness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10mm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3439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Disc material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Al6061-t6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60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Shaft</a:t>
                      </a:r>
                      <a:r>
                        <a:rPr lang="en-IN" baseline="0" dirty="0" smtClean="0"/>
                        <a:t> diameter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0.5in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8477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Shaft length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748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Bearing 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0.5''-1''-10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5173801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1255" y="3810108"/>
            <a:ext cx="8128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Design specifications</a:t>
            </a:r>
            <a:endParaRPr lang="en-IN" b="1" dirty="0"/>
          </a:p>
        </p:txBody>
      </p:sp>
    </p:spTree>
    <p:extLst>
      <p:ext uri="{BB962C8B-B14F-4D97-AF65-F5344CB8AC3E}">
        <p14:creationId xmlns="" xmlns:p14="http://schemas.microsoft.com/office/powerpoint/2010/main" val="366666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650" y="259882"/>
            <a:ext cx="11188794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CAD Model (Video)-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Assem1 ani 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556191" y="1537609"/>
            <a:ext cx="10383458" cy="41839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1244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650" y="259882"/>
            <a:ext cx="11188794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Ansys</a:t>
            </a:r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of Hub-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ansys hub video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86650" y="1303576"/>
            <a:ext cx="11361814" cy="40970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7509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650" y="259882"/>
            <a:ext cx="11188794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Ansys</a:t>
            </a:r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of cage (spokes)-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late 15mm 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86650" y="1341782"/>
            <a:ext cx="10997698" cy="39657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001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6650" y="259882"/>
            <a:ext cx="11188794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Stresses in cage (spokes)-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518552" y="1046603"/>
            <a:ext cx="4846013" cy="3480007"/>
            <a:chOff x="6518552" y="1046603"/>
            <a:chExt cx="4846013" cy="34800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552" y="1748620"/>
              <a:ext cx="4846013" cy="1662534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7411771" y="1046603"/>
              <a:ext cx="3695322" cy="3480007"/>
              <a:chOff x="7411771" y="1046603"/>
              <a:chExt cx="3695322" cy="348000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7739204" y="1539089"/>
                <a:ext cx="2678318" cy="2551568"/>
                <a:chOff x="7739204" y="1539089"/>
                <a:chExt cx="2678318" cy="2551568"/>
              </a:xfrm>
            </p:grpSpPr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8899556" y="1539089"/>
                  <a:ext cx="0" cy="8438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7739204" y="2687370"/>
                  <a:ext cx="0" cy="14032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/>
                <p:cNvCxnSpPr/>
                <p:nvPr/>
              </p:nvCxnSpPr>
              <p:spPr>
                <a:xfrm flipV="1">
                  <a:off x="10417522" y="2577623"/>
                  <a:ext cx="0" cy="14032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/>
              <p:cNvSpPr txBox="1"/>
              <p:nvPr/>
            </p:nvSpPr>
            <p:spPr>
              <a:xfrm>
                <a:off x="8551008" y="1046603"/>
                <a:ext cx="1023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3000N</a:t>
                </a:r>
                <a:endParaRPr lang="en-IN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084052" y="4157278"/>
                <a:ext cx="1023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1500N</a:t>
                </a:r>
                <a:endParaRPr lang="en-IN" b="1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411771" y="4157278"/>
                <a:ext cx="1023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1500N</a:t>
                </a:r>
                <a:endParaRPr lang="en-IN" b="1" dirty="0"/>
              </a:p>
            </p:txBody>
          </p:sp>
        </p:grpSp>
      </p:grp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495818" y="1231269"/>
                <a:ext cx="4979406" cy="470975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IN" sz="2000" dirty="0" smtClean="0"/>
                  <a:t>Area moment of inertia of spoke(I)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IN" sz="2000" dirty="0" smtClean="0"/>
                  <a:t> </a:t>
                </a:r>
              </a:p>
              <a:p>
                <a:r>
                  <a:rPr lang="en-IN" sz="2000" dirty="0"/>
                  <a:t>	</a:t>
                </a:r>
                <a:r>
                  <a:rPr lang="en-IN" sz="2000" dirty="0" smtClean="0"/>
                  <a:t>		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20 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  <m:sup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IN" sz="2000" dirty="0" smtClean="0"/>
              </a:p>
              <a:p>
                <a:r>
                  <a:rPr lang="en-IN" sz="2000" dirty="0" smtClean="0"/>
                  <a:t>			      = 5625 mm</a:t>
                </a:r>
                <a:r>
                  <a:rPr lang="en-IN" sz="2000" baseline="30000" dirty="0" smtClean="0"/>
                  <a:t>4</a:t>
                </a:r>
              </a:p>
              <a:p>
                <a:r>
                  <a:rPr lang="en-IN" sz="2000" dirty="0" smtClean="0"/>
                  <a:t>Bending moment at A = 0</a:t>
                </a:r>
              </a:p>
              <a:p>
                <a:r>
                  <a:rPr lang="en-IN" sz="2000" dirty="0" smtClean="0"/>
                  <a:t>Bending moment(M) at B = 1500 x 116.235</a:t>
                </a:r>
              </a:p>
              <a:p>
                <a:r>
                  <a:rPr lang="en-IN" sz="2000" dirty="0"/>
                  <a:t>	</a:t>
                </a:r>
                <a:r>
                  <a:rPr lang="en-IN" sz="2000" dirty="0" smtClean="0"/>
                  <a:t>	     = 174352.5 N-mm</a:t>
                </a:r>
              </a:p>
              <a:p>
                <a:r>
                  <a:rPr lang="en-IN" sz="2000" dirty="0" smtClean="0"/>
                  <a:t>Bending moment at C = 0</a:t>
                </a:r>
              </a:p>
              <a:p>
                <a:r>
                  <a:rPr lang="en-IN" sz="2000" dirty="0" smtClean="0"/>
                  <a:t>Distance from neutral axis to the plane of maximum bending (Y) </a:t>
                </a:r>
                <a:r>
                  <a:rPr lang="en-IN" sz="2000" dirty="0" smtClean="0"/>
                  <a:t>= 6 </a:t>
                </a:r>
                <a:r>
                  <a:rPr lang="en-IN" sz="2000" dirty="0" smtClean="0"/>
                  <a:t>mm</a:t>
                </a:r>
              </a:p>
              <a:p>
                <a:r>
                  <a:rPr lang="en-IN" sz="2000" dirty="0" smtClean="0"/>
                  <a:t>Maximum stress (</a:t>
                </a:r>
                <a:r>
                  <a:rPr lang="el-GR" sz="2000" dirty="0" smtClean="0"/>
                  <a:t>σ</a:t>
                </a:r>
                <a:r>
                  <a:rPr lang="en-IN" sz="2000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2000" dirty="0"/>
                          <m:t>M</m:t>
                        </m:r>
                        <m:r>
                          <m:rPr>
                            <m:nor/>
                          </m:rPr>
                          <a:rPr lang="en-IN" sz="2000" dirty="0"/>
                          <m:t> </m:t>
                        </m:r>
                        <m:r>
                          <m:rPr>
                            <m:nor/>
                          </m:rPr>
                          <a:rPr lang="en-IN" sz="2000" dirty="0"/>
                          <m:t>x</m:t>
                        </m:r>
                        <m:r>
                          <m:rPr>
                            <m:nor/>
                          </m:rPr>
                          <a:rPr lang="en-IN" sz="2000" dirty="0"/>
                          <m:t> </m:t>
                        </m:r>
                        <m:r>
                          <m:rPr>
                            <m:nor/>
                          </m:rPr>
                          <a:rPr lang="en-IN" sz="2000" dirty="0"/>
                          <m:t>Y</m:t>
                        </m:r>
                        <m:r>
                          <m:rPr>
                            <m:nor/>
                          </m:rPr>
                          <a:rPr lang="en-IN" sz="2000" dirty="0"/>
                          <m:t> 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endParaRPr lang="en-IN" sz="2000" dirty="0" smtClean="0"/>
              </a:p>
              <a:p>
                <a:r>
                  <a:rPr lang="en-IN" sz="2000" baseline="30000" dirty="0" smtClean="0"/>
                  <a:t>		</a:t>
                </a:r>
                <a:r>
                  <a:rPr lang="en-IN" sz="2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174352.5 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 6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5625</m:t>
                        </m:r>
                      </m:den>
                    </m:f>
                  </m:oMath>
                </a14:m>
                <a:endParaRPr lang="en-IN" sz="2000" dirty="0" smtClean="0"/>
              </a:p>
              <a:p>
                <a:r>
                  <a:rPr lang="en-IN" sz="2000" baseline="30000" dirty="0" smtClean="0"/>
                  <a:t>		  </a:t>
                </a:r>
                <a:r>
                  <a:rPr lang="en-IN" sz="2000" dirty="0" smtClean="0"/>
                  <a:t>= </a:t>
                </a:r>
                <a:r>
                  <a:rPr lang="en-IN" sz="2000" dirty="0" smtClean="0"/>
                  <a:t>185.976</a:t>
                </a:r>
                <a:r>
                  <a:rPr lang="en-IN" sz="2000" dirty="0" smtClean="0"/>
                  <a:t> </a:t>
                </a:r>
                <a:r>
                  <a:rPr lang="en-IN" sz="2000" dirty="0" smtClean="0"/>
                  <a:t>N/mm</a:t>
                </a:r>
                <a:r>
                  <a:rPr lang="en-IN" sz="2000" baseline="30000" dirty="0" smtClean="0"/>
                  <a:t>2</a:t>
                </a:r>
                <a:r>
                  <a:rPr lang="en-IN" sz="2000" dirty="0" smtClean="0"/>
                  <a:t> </a:t>
                </a:r>
              </a:p>
              <a:p>
                <a:r>
                  <a:rPr lang="en-IN" sz="2000" baseline="30000" dirty="0"/>
                  <a:t> </a:t>
                </a:r>
                <a:r>
                  <a:rPr lang="en-IN" sz="2000" baseline="30000" dirty="0" smtClean="0"/>
                  <a:t> 		</a:t>
                </a:r>
                <a:r>
                  <a:rPr lang="en-IN" sz="2000" dirty="0" smtClean="0"/>
                  <a:t> = </a:t>
                </a:r>
                <a:r>
                  <a:rPr lang="en-IN" sz="2000" dirty="0" smtClean="0"/>
                  <a:t>185.976Mpa</a:t>
                </a:r>
                <a:endParaRPr lang="en-IN" sz="2000" dirty="0" smtClean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18" y="1231269"/>
                <a:ext cx="4979406" cy="470975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1222" b="-18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utoShape 2" descr="blob:https://web.whatsapp.com/31ab3d2a-ea4b-4510-92f4-26ba64444d8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" name="Group 20"/>
          <p:cNvGrpSpPr/>
          <p:nvPr/>
        </p:nvGrpSpPr>
        <p:grpSpPr>
          <a:xfrm>
            <a:off x="6254762" y="4755156"/>
            <a:ext cx="5355313" cy="2007784"/>
            <a:chOff x="6254762" y="4755156"/>
            <a:chExt cx="5355313" cy="200778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762" y="4755156"/>
              <a:ext cx="3569394" cy="200778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630669" y="6393608"/>
              <a:ext cx="497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Thickness = 15mm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598618" y="1985727"/>
            <a:ext cx="54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8941559" y="2052222"/>
            <a:ext cx="54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323968" y="1875980"/>
            <a:ext cx="54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</a:t>
            </a:r>
          </a:p>
        </p:txBody>
      </p:sp>
    </p:spTree>
    <p:extLst>
      <p:ext uri="{BB962C8B-B14F-4D97-AF65-F5344CB8AC3E}">
        <p14:creationId xmlns="" xmlns:p14="http://schemas.microsoft.com/office/powerpoint/2010/main" val="26307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49" y="2448954"/>
            <a:ext cx="6854661" cy="23516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08" y="4360282"/>
            <a:ext cx="4834883" cy="2334655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ContrastingLeftFacing"/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116"/>
            <a:ext cx="4816444" cy="2325751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486650" y="259882"/>
            <a:ext cx="11188794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Images-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8" y="4523345"/>
            <a:ext cx="5264420" cy="1906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97" y="828501"/>
            <a:ext cx="5388220" cy="19361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916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06bd48e-cd8b-47eb-8e2d-9ed8ed94fe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572" y="2390502"/>
            <a:ext cx="2635204" cy="3396343"/>
          </a:xfrm>
          <a:prstGeom prst="rect">
            <a:avLst/>
          </a:prstGeom>
        </p:spPr>
      </p:pic>
      <p:pic>
        <p:nvPicPr>
          <p:cNvPr id="3" name="Picture 2" descr="b7a27ad3-250c-43cf-95b8-890e9d0703c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8958" y="2557883"/>
            <a:ext cx="3400697" cy="2771763"/>
          </a:xfrm>
          <a:prstGeom prst="rect">
            <a:avLst/>
          </a:prstGeom>
        </p:spPr>
      </p:pic>
      <p:pic>
        <p:nvPicPr>
          <p:cNvPr id="4" name="Picture 3" descr="ae3b5c3e-10a3-40cc-81ae-c00e1275ed6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32729" y="2207623"/>
            <a:ext cx="4218894" cy="28608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Exploded View -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6650" y="259882"/>
            <a:ext cx="10894983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Specification of Motor-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6650" y="1023043"/>
            <a:ext cx="3892989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HUB MOTOR -</a:t>
            </a:r>
            <a:endParaRPr lang="en-IN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6651" y="1729212"/>
            <a:ext cx="3498940" cy="46782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1" dirty="0" smtClean="0"/>
              <a:t>Specifications:-</a:t>
            </a:r>
          </a:p>
          <a:p>
            <a:endParaRPr lang="en-IN" sz="2000" b="1" dirty="0" smtClean="0"/>
          </a:p>
          <a:p>
            <a:pPr marL="342900" indent="-342900">
              <a:buAutoNum type="arabicPeriod"/>
            </a:pPr>
            <a:r>
              <a:rPr lang="en-IN" sz="2000" b="1" dirty="0" smtClean="0"/>
              <a:t>1/3 HP</a:t>
            </a:r>
          </a:p>
          <a:p>
            <a:pPr marL="342900" indent="-342900">
              <a:buAutoNum type="arabicPeriod"/>
            </a:pPr>
            <a:r>
              <a:rPr lang="en-IN" sz="2000" b="1" dirty="0" smtClean="0"/>
              <a:t>48 </a:t>
            </a:r>
            <a:r>
              <a:rPr lang="en-IN" sz="2000" b="1" dirty="0" smtClean="0"/>
              <a:t>Volt </a:t>
            </a:r>
            <a:endParaRPr lang="en-IN" sz="2000" b="1" dirty="0" smtClean="0"/>
          </a:p>
          <a:p>
            <a:pPr marL="342900" indent="-342900">
              <a:buAutoNum type="arabicPeriod"/>
            </a:pPr>
            <a:r>
              <a:rPr lang="en-IN" sz="2000" b="1" dirty="0" smtClean="0"/>
              <a:t>1.15 amps</a:t>
            </a:r>
          </a:p>
          <a:p>
            <a:pPr marL="342900" indent="-342900">
              <a:buAutoNum type="arabicPeriod"/>
            </a:pPr>
            <a:r>
              <a:rPr lang="en-IN" sz="2000" b="1" dirty="0" smtClean="0"/>
              <a:t>2500 RPM, 1 speed</a:t>
            </a:r>
          </a:p>
          <a:p>
            <a:pPr marL="342900" indent="-342900">
              <a:buAutoNum type="arabicPeriod"/>
            </a:pPr>
            <a:r>
              <a:rPr lang="en-IN" sz="2000" b="1" dirty="0" smtClean="0"/>
              <a:t>CCW rotation</a:t>
            </a:r>
          </a:p>
          <a:p>
            <a:pPr marL="342900" indent="-342900">
              <a:buAutoNum type="arabicPeriod"/>
            </a:pPr>
            <a:r>
              <a:rPr lang="en-IN" sz="2000" b="1" dirty="0" smtClean="0"/>
              <a:t>Single Phase</a:t>
            </a:r>
          </a:p>
          <a:p>
            <a:pPr marL="342900" indent="-342900">
              <a:buAutoNum type="arabicPeriod"/>
            </a:pPr>
            <a:r>
              <a:rPr lang="en-IN" sz="2000" b="1" dirty="0" smtClean="0"/>
              <a:t>1.0 service factor</a:t>
            </a:r>
          </a:p>
          <a:p>
            <a:pPr marL="342900" indent="-342900">
              <a:buAutoNum type="arabicPeriod"/>
            </a:pPr>
            <a:r>
              <a:rPr lang="en-IN" sz="2000" b="1" dirty="0" smtClean="0"/>
              <a:t>Enclosure TENV</a:t>
            </a:r>
          </a:p>
          <a:p>
            <a:pPr marL="342900" indent="-342900">
              <a:buAutoNum type="arabicPeriod"/>
            </a:pPr>
            <a:r>
              <a:rPr lang="en-IN" sz="2000" b="1" dirty="0" smtClean="0"/>
              <a:t>Continuous duty</a:t>
            </a:r>
          </a:p>
          <a:p>
            <a:pPr marL="342900" indent="-342900">
              <a:buAutoNum type="arabicPeriod"/>
            </a:pPr>
            <a:r>
              <a:rPr lang="en-IN" sz="2000" b="1" dirty="0" smtClean="0"/>
              <a:t>Shaft 1/2‘’ </a:t>
            </a:r>
            <a:r>
              <a:rPr lang="en-IN" sz="2000" b="1" dirty="0" err="1" smtClean="0"/>
              <a:t>dia</a:t>
            </a:r>
            <a:r>
              <a:rPr lang="en-IN" sz="2000" b="1" dirty="0" smtClean="0"/>
              <a:t> x 3 1/4’’</a:t>
            </a:r>
          </a:p>
          <a:p>
            <a:pPr marL="342900" indent="-342900">
              <a:buAutoNum type="arabicPeriod"/>
            </a:pPr>
            <a:r>
              <a:rPr lang="en-IN" sz="2000" b="1" dirty="0" smtClean="0"/>
              <a:t>Capacitor 5 </a:t>
            </a:r>
            <a:r>
              <a:rPr lang="en-IN" sz="2000" b="1" dirty="0" err="1" smtClean="0"/>
              <a:t>mfd</a:t>
            </a:r>
            <a:endParaRPr lang="en-IN" sz="2000" b="1" dirty="0" smtClean="0"/>
          </a:p>
          <a:p>
            <a:pPr marL="342900" indent="-342900">
              <a:buAutoNum type="arabicPeriod"/>
            </a:pPr>
            <a:r>
              <a:rPr lang="en-IN" sz="2000" b="1" dirty="0" smtClean="0"/>
              <a:t>5 1/2’’ </a:t>
            </a:r>
            <a:r>
              <a:rPr lang="en-IN" sz="2000" b="1" dirty="0" err="1" smtClean="0"/>
              <a:t>dia</a:t>
            </a:r>
            <a:r>
              <a:rPr lang="en-IN" sz="2000" b="1" dirty="0" smtClean="0"/>
              <a:t> x 5’’</a:t>
            </a:r>
          </a:p>
          <a:p>
            <a:pPr marL="342900" indent="-342900">
              <a:buAutoNum type="arabicPeriod"/>
            </a:pPr>
            <a:r>
              <a:rPr lang="en-IN" sz="2000" b="1" dirty="0" err="1" smtClean="0"/>
              <a:t>Shpg</a:t>
            </a:r>
            <a:r>
              <a:rPr lang="en-IN" sz="2000" b="1" dirty="0" smtClean="0"/>
              <a:t> 15Ibs</a:t>
            </a:r>
            <a:endParaRPr lang="en-IN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69" y="259882"/>
            <a:ext cx="2118364" cy="21183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97220" y="1992131"/>
            <a:ext cx="457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Why </a:t>
            </a:r>
            <a:r>
              <a:rPr lang="en-IN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BLDC Hub motor</a:t>
            </a:r>
            <a:r>
              <a:rPr lang="en-IN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92270426"/>
              </p:ext>
            </p:extLst>
          </p:nvPr>
        </p:nvGraphicFramePr>
        <p:xfrm>
          <a:off x="4219302" y="2822859"/>
          <a:ext cx="5603965" cy="34561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0241"/>
                <a:gridCol w="1894114"/>
                <a:gridCol w="1581330"/>
                <a:gridCol w="208280"/>
              </a:tblGrid>
              <a:tr h="530096"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DC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BLDC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/>
                </a:tc>
              </a:tr>
              <a:tr h="356123">
                <a:tc>
                  <a:txBody>
                    <a:bodyPr/>
                    <a:lstStyle/>
                    <a:p>
                      <a:r>
                        <a:rPr lang="en-IN" b="0" dirty="0" smtClean="0"/>
                        <a:t>Maintenance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More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Less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6123">
                <a:tc>
                  <a:txBody>
                    <a:bodyPr/>
                    <a:lstStyle/>
                    <a:p>
                      <a:r>
                        <a:rPr lang="en-IN" b="0" dirty="0" smtClean="0"/>
                        <a:t>Size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Bigger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Smaller 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6123">
                <a:tc>
                  <a:txBody>
                    <a:bodyPr/>
                    <a:lstStyle/>
                    <a:p>
                      <a:r>
                        <a:rPr lang="en-IN" b="0" dirty="0" smtClean="0"/>
                        <a:t>Cost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Less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More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6123">
                <a:tc>
                  <a:txBody>
                    <a:bodyPr/>
                    <a:lstStyle/>
                    <a:p>
                      <a:r>
                        <a:rPr lang="en-IN" b="0" dirty="0" smtClean="0"/>
                        <a:t>Life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Less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More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6123">
                <a:tc>
                  <a:txBody>
                    <a:bodyPr/>
                    <a:lstStyle/>
                    <a:p>
                      <a:r>
                        <a:rPr lang="en-IN" b="0" dirty="0" smtClean="0"/>
                        <a:t>Speed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Less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Less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6123">
                <a:tc>
                  <a:txBody>
                    <a:bodyPr/>
                    <a:lstStyle/>
                    <a:p>
                      <a:r>
                        <a:rPr lang="en-IN" b="0" dirty="0" smtClean="0"/>
                        <a:t>Torque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More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More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6123">
                <a:tc>
                  <a:txBody>
                    <a:bodyPr/>
                    <a:lstStyle/>
                    <a:p>
                      <a:r>
                        <a:rPr lang="en-IN" b="0" dirty="0" smtClean="0"/>
                        <a:t>Load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-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-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6123">
                <a:tc>
                  <a:txBody>
                    <a:bodyPr/>
                    <a:lstStyle/>
                    <a:p>
                      <a:r>
                        <a:rPr lang="en-IN" b="0" dirty="0" smtClean="0"/>
                        <a:t>Efficiency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More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 smtClean="0"/>
                        <a:t>More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6041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6650" y="259882"/>
            <a:ext cx="11188794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Material Selection-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08860571"/>
              </p:ext>
            </p:extLst>
          </p:nvPr>
        </p:nvGraphicFramePr>
        <p:xfrm>
          <a:off x="486648" y="1316211"/>
          <a:ext cx="5678763" cy="5113463"/>
        </p:xfrm>
        <a:graphic>
          <a:graphicData uri="http://schemas.openxmlformats.org/drawingml/2006/table">
            <a:tbl>
              <a:tblPr/>
              <a:tblGrid>
                <a:gridCol w="1892921"/>
                <a:gridCol w="1892921"/>
                <a:gridCol w="1892921"/>
              </a:tblGrid>
              <a:tr h="184558">
                <a:tc>
                  <a:txBody>
                    <a:bodyPr/>
                    <a:lstStyle/>
                    <a:p>
                      <a:pPr algn="l"/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</a:rPr>
                        <a:t>Mechanical Properties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</a:rPr>
                        <a:t>Metric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>
                          <a:solidFill>
                            <a:srgbClr val="FFFFFF"/>
                          </a:solidFill>
                          <a:effectLst/>
                        </a:rPr>
                        <a:t>Imperial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</a:tr>
              <a:tr h="184558">
                <a:tc>
                  <a:txBody>
                    <a:bodyPr/>
                    <a:lstStyle/>
                    <a:p>
                      <a:pPr algn="l"/>
                      <a:r>
                        <a:rPr lang="en-IN" sz="1100" b="1">
                          <a:effectLst/>
                        </a:rPr>
                        <a:t>Hardness, Brinell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126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effectLst/>
                        </a:rPr>
                        <a:t>126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</a:tr>
              <a:tr h="322792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Hardness, Knoop (Converted from Brinell hardness)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effectLst/>
                        </a:rPr>
                        <a:t>145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145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1025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effectLst/>
                        </a:rPr>
                        <a:t>Hardness, Rockwell B (Converted from </a:t>
                      </a:r>
                      <a:r>
                        <a:rPr lang="en-US" sz="1100" b="1" dirty="0" err="1">
                          <a:effectLst/>
                        </a:rPr>
                        <a:t>Brinell</a:t>
                      </a:r>
                      <a:r>
                        <a:rPr lang="en-US" sz="1100" b="1" dirty="0">
                          <a:effectLst/>
                        </a:rPr>
                        <a:t> hardness)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effectLst/>
                        </a:rPr>
                        <a:t>71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71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</a:tr>
              <a:tr h="461025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Hardness, Vickers (Converted from Brinell hardness)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131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131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558">
                <a:tc>
                  <a:txBody>
                    <a:bodyPr/>
                    <a:lstStyle/>
                    <a:p>
                      <a:pPr algn="l"/>
                      <a:r>
                        <a:rPr lang="en-IN" sz="1100" b="1">
                          <a:effectLst/>
                        </a:rPr>
                        <a:t>Tensile Strength, Ultimate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440 MPa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63800 psi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</a:tr>
              <a:tr h="184558">
                <a:tc>
                  <a:txBody>
                    <a:bodyPr/>
                    <a:lstStyle/>
                    <a:p>
                      <a:pPr algn="l"/>
                      <a:r>
                        <a:rPr lang="en-IN" sz="1100" b="1" dirty="0">
                          <a:effectLst/>
                        </a:rPr>
                        <a:t>Tensile Strength, Yield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effectLst/>
                        </a:rPr>
                        <a:t>370 </a:t>
                      </a:r>
                      <a:r>
                        <a:rPr lang="en-IN" sz="1100" b="1" dirty="0" err="1">
                          <a:effectLst/>
                        </a:rPr>
                        <a:t>MPa</a:t>
                      </a:r>
                      <a:endParaRPr lang="en-IN" sz="1100" b="1" dirty="0">
                        <a:effectLst/>
                      </a:endParaRP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effectLst/>
                        </a:rPr>
                        <a:t>53700 psi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</a:tr>
              <a:tr h="322792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effectLst/>
                        </a:rPr>
                        <a:t>Elongation at Break (In 50 mm)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effectLst/>
                        </a:rPr>
                        <a:t>15.0 %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15.0 %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</a:tr>
              <a:tr h="184558">
                <a:tc>
                  <a:txBody>
                    <a:bodyPr/>
                    <a:lstStyle/>
                    <a:p>
                      <a:pPr algn="l"/>
                      <a:r>
                        <a:rPr lang="en-IN" sz="1100" b="1">
                          <a:effectLst/>
                        </a:rPr>
                        <a:t>Reduction of Area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40.0 %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effectLst/>
                        </a:rPr>
                        <a:t>40.0 %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792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Modulus of Elasticity (Typical for steel)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effectLst/>
                        </a:rPr>
                        <a:t>205 </a:t>
                      </a:r>
                      <a:r>
                        <a:rPr lang="en-IN" sz="1100" b="1" dirty="0" err="1">
                          <a:effectLst/>
                        </a:rPr>
                        <a:t>GPa</a:t>
                      </a:r>
                      <a:endParaRPr lang="en-IN" sz="1100" b="1" dirty="0">
                        <a:effectLst/>
                      </a:endParaRP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29700 ksi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</a:tr>
              <a:tr h="322792">
                <a:tc>
                  <a:txBody>
                    <a:bodyPr/>
                    <a:lstStyle/>
                    <a:p>
                      <a:pPr algn="l"/>
                      <a:r>
                        <a:rPr lang="en-IN" sz="1100" b="1">
                          <a:effectLst/>
                        </a:rPr>
                        <a:t>Bulk Modulus (Typical for steel)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140 GPa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20300 ksi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792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Poissons Ratio (Typical For Steel)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0.290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0.290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</a:tr>
              <a:tr h="461025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effectLst/>
                        </a:rPr>
                        <a:t>Machinability (Based on AISI 1212 steel. as 100% machinability)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70 %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70 %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792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Shear Modulus (Typical for steel)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</a:rPr>
                        <a:t>80.0 GPa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effectLst/>
                        </a:rPr>
                        <a:t>11600 </a:t>
                      </a:r>
                      <a:r>
                        <a:rPr lang="en-IN" sz="1100" b="1" dirty="0" err="1">
                          <a:effectLst/>
                        </a:rPr>
                        <a:t>ksi</a:t>
                      </a:r>
                      <a:endParaRPr lang="en-IN" sz="1100" b="1" dirty="0">
                        <a:effectLst/>
                      </a:endParaRP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6650" y="769499"/>
            <a:ext cx="4725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6">
                    <a:lumMod val="50000"/>
                  </a:schemeClr>
                </a:solidFill>
              </a:rPr>
              <a:t>Structural Steel</a:t>
            </a:r>
          </a:p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262761" y="783102"/>
            <a:ext cx="4725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6">
                    <a:lumMod val="50000"/>
                  </a:schemeClr>
                </a:solidFill>
              </a:rPr>
              <a:t>Nylon 6,6</a:t>
            </a:r>
          </a:p>
          <a:p>
            <a:endParaRPr lang="en-IN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68213020"/>
              </p:ext>
            </p:extLst>
          </p:nvPr>
        </p:nvGraphicFramePr>
        <p:xfrm>
          <a:off x="6298975" y="1292719"/>
          <a:ext cx="5696868" cy="3209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98956"/>
                <a:gridCol w="1898956"/>
                <a:gridCol w="1898956"/>
              </a:tblGrid>
              <a:tr h="329995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Mechanical Properties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Value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Unit</a:t>
                      </a:r>
                    </a:p>
                  </a:txBody>
                  <a:tcPr/>
                </a:tc>
              </a:tr>
              <a:tr h="329995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Density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1.15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g/cc</a:t>
                      </a:r>
                      <a:endParaRPr lang="en-IN" sz="1400" b="1" dirty="0"/>
                    </a:p>
                  </a:txBody>
                  <a:tcPr/>
                </a:tc>
              </a:tr>
              <a:tr h="329995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Tensile Strength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85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err="1" smtClean="0"/>
                        <a:t>Mpa</a:t>
                      </a:r>
                      <a:endParaRPr lang="en-IN" sz="1400" b="1" dirty="0"/>
                    </a:p>
                  </a:txBody>
                  <a:tcPr/>
                </a:tc>
              </a:tr>
              <a:tr h="329995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Tensile</a:t>
                      </a:r>
                      <a:r>
                        <a:rPr lang="en-IN" sz="1400" b="1" baseline="0" dirty="0" smtClean="0"/>
                        <a:t> Yield Strength</a:t>
                      </a:r>
                      <a:endParaRPr lang="en-IN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84</a:t>
                      </a:r>
                      <a:endParaRPr lang="en-IN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 err="1" smtClean="0"/>
                        <a:t>Mpa</a:t>
                      </a:r>
                      <a:endParaRPr lang="en-IN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29995">
                <a:tc>
                  <a:txBody>
                    <a:bodyPr/>
                    <a:lstStyle/>
                    <a:p>
                      <a:r>
                        <a:rPr lang="en-IN" sz="1400" b="1" baseline="0" dirty="0" smtClean="0"/>
                        <a:t>Poisson’s Ratio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0.41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-</a:t>
                      </a:r>
                      <a:endParaRPr lang="en-IN" sz="1400" b="1" dirty="0"/>
                    </a:p>
                  </a:txBody>
                  <a:tcPr/>
                </a:tc>
              </a:tr>
              <a:tr h="329995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Young’s Modulus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3.5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err="1" smtClean="0"/>
                        <a:t>Gpa</a:t>
                      </a:r>
                      <a:endParaRPr lang="en-IN" sz="1400" b="1" dirty="0"/>
                    </a:p>
                  </a:txBody>
                  <a:tcPr/>
                </a:tc>
              </a:tr>
              <a:tr h="569580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Rockwell Hardness Number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R115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-</a:t>
                      </a:r>
                      <a:endParaRPr lang="en-IN" sz="1400" b="1" dirty="0"/>
                    </a:p>
                  </a:txBody>
                  <a:tcPr/>
                </a:tc>
              </a:tr>
              <a:tr h="329995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Compressive Strength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86.18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err="1" smtClean="0"/>
                        <a:t>Mpa</a:t>
                      </a:r>
                      <a:endParaRPr lang="en-IN" sz="1400" b="1" dirty="0"/>
                    </a:p>
                  </a:txBody>
                  <a:tcPr/>
                </a:tc>
              </a:tr>
              <a:tr h="329995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Compressive Modulus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2.895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dirty="0" err="1" smtClean="0"/>
                        <a:t>GPa</a:t>
                      </a:r>
                      <a:endParaRPr lang="en-IN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618083" y="4807390"/>
            <a:ext cx="3594226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Yield Strength of Steel = 370MPa</a:t>
            </a:r>
          </a:p>
          <a:p>
            <a:r>
              <a:rPr lang="en-IN" dirty="0" smtClean="0"/>
              <a:t>FOS for Spokes = 2.02</a:t>
            </a:r>
          </a:p>
          <a:p>
            <a:r>
              <a:rPr lang="en-IN" dirty="0" smtClean="0"/>
              <a:t>Yield Strength of Nylon 6,6 = 84MPa</a:t>
            </a:r>
          </a:p>
          <a:p>
            <a:r>
              <a:rPr lang="en-IN" dirty="0" smtClean="0"/>
              <a:t>FOS for Hub = 3.77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062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285" y="2579906"/>
            <a:ext cx="11744879" cy="40010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John J. Dicker, Gordon R. </a:t>
            </a:r>
            <a:r>
              <a:rPr lang="en-IN" dirty="0" err="1" smtClean="0"/>
              <a:t>Pennock</a:t>
            </a:r>
            <a:r>
              <a:rPr lang="en-IN" dirty="0" smtClean="0"/>
              <a:t> and Joseph E. </a:t>
            </a:r>
            <a:r>
              <a:rPr lang="en-IN" dirty="0" err="1" smtClean="0"/>
              <a:t>Shigley</a:t>
            </a:r>
            <a:r>
              <a:rPr lang="en-IN" dirty="0" smtClean="0"/>
              <a:t>,"Flywheel" in Theory of Machines and Mechanisms, Ed. 3, New York , New York, USA, 2003, Ch. 21, pg. 678-682.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John J. Dicker, Gordon R. </a:t>
            </a:r>
            <a:r>
              <a:rPr lang="en-IN" dirty="0" err="1" smtClean="0"/>
              <a:t>Pennock</a:t>
            </a:r>
            <a:r>
              <a:rPr lang="en-IN" dirty="0" smtClean="0"/>
              <a:t> and Joseph E. </a:t>
            </a:r>
            <a:r>
              <a:rPr lang="en-IN" dirty="0" err="1" smtClean="0"/>
              <a:t>Shigley</a:t>
            </a:r>
            <a:r>
              <a:rPr lang="en-IN" dirty="0" smtClean="0"/>
              <a:t>,"Gyroscopes" in Theory of Machines and Mechanisms, Ed. 3, New York , New York, USA, 2003, Ch. 23, pg. 699-710.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SS Rattan, "Dynamic Force Analysis" in Theory of Machines, Ed. 3, Tata </a:t>
            </a:r>
            <a:r>
              <a:rPr lang="en-IN" dirty="0" err="1" smtClean="0"/>
              <a:t>Mcgraw</a:t>
            </a:r>
            <a:r>
              <a:rPr lang="en-IN" dirty="0" smtClean="0"/>
              <a:t> Hill Publishing Co Ltd, India, 2009, Ch. 13, pg. 461-470.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SS Rattan, "Gyroscope" in Theory of Machines, Ed. 3, Tata </a:t>
            </a:r>
            <a:r>
              <a:rPr lang="en-IN" dirty="0" err="1" smtClean="0"/>
              <a:t>Mcgraw</a:t>
            </a:r>
            <a:r>
              <a:rPr lang="en-IN" dirty="0" smtClean="0"/>
              <a:t> Hill Publishing Co Ltd, India, 2009, Ch. 17, pg. 605-610.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Research Paper: “</a:t>
            </a:r>
            <a:r>
              <a:rPr lang="en-US" b="1" dirty="0" smtClean="0"/>
              <a:t>DESIGN </a:t>
            </a:r>
            <a:r>
              <a:rPr lang="en-US" b="1" dirty="0"/>
              <a:t>AND ANALYSIS OF THE WHEEL HUB FOR AN ALL- TERRAIN VEHICLE WITH THE PLASTIC POLYMER: NYLON- </a:t>
            </a:r>
            <a:r>
              <a:rPr lang="en-US" b="1" dirty="0" smtClean="0"/>
              <a:t>6,6</a:t>
            </a:r>
            <a:r>
              <a:rPr lang="en-US" dirty="0" smtClean="0"/>
              <a:t>” </a:t>
            </a:r>
          </a:p>
          <a:p>
            <a:r>
              <a:rPr lang="en-US" dirty="0" smtClean="0"/>
              <a:t>       (https://www.researchgate.net/publication/335496655_DESIGN_AND_ANALYSIS_OF_THE_WHEEL_HUB_FOR_AN_ALL- _TERRAIN_VEHICLE_WITH_THE_PLASTIC_POLYMER_NYLON-_66#:~:text=The%20materials%20used%20for%20these,weight%20of%20the%20wheel%20assembly.)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9303" y="1102578"/>
            <a:ext cx="9865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B050"/>
                </a:solidFill>
              </a:rPr>
              <a:t>About Gyroscopic effect and couple [2,4].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B050"/>
                </a:solidFill>
              </a:rPr>
              <a:t>Stability of automobile/two-wheel vehicle [4].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B050"/>
                </a:solidFill>
              </a:rPr>
              <a:t>Flywheel [1,3]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10678" y="250257"/>
            <a:ext cx="11245516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3600" b="1" dirty="0"/>
              <a:t>References – </a:t>
            </a:r>
          </a:p>
        </p:txBody>
      </p:sp>
    </p:spTree>
    <p:extLst>
      <p:ext uri="{BB962C8B-B14F-4D97-AF65-F5344CB8AC3E}">
        <p14:creationId xmlns="" xmlns:p14="http://schemas.microsoft.com/office/powerpoint/2010/main" val="221346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755" y="112878"/>
            <a:ext cx="11386687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Introduction -</a:t>
            </a:r>
            <a:endParaRPr lang="en-IN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1755" y="1233060"/>
            <a:ext cx="117447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accent2">
                    <a:lumMod val="75000"/>
                  </a:schemeClr>
                </a:solidFill>
              </a:rPr>
              <a:t>Our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aim is to design and fabricate a self-stabilizing </a:t>
            </a:r>
            <a:r>
              <a:rPr lang="en-IN" sz="2400" dirty="0" smtClean="0">
                <a:solidFill>
                  <a:schemeClr val="accent2">
                    <a:lumMod val="75000"/>
                  </a:schemeClr>
                </a:solidFill>
              </a:rPr>
              <a:t>wheel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that </a:t>
            </a:r>
            <a:r>
              <a:rPr lang="en-IN" sz="2400" dirty="0" smtClean="0">
                <a:solidFill>
                  <a:schemeClr val="accent2">
                    <a:lumMod val="75000"/>
                  </a:schemeClr>
                </a:solidFill>
              </a:rPr>
              <a:t>can be used in two wheeler to balance it that is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both efficient and cheap, </a:t>
            </a:r>
            <a:r>
              <a:rPr lang="en-IN" sz="2400" dirty="0" smtClean="0">
                <a:solidFill>
                  <a:schemeClr val="accent2">
                    <a:lumMod val="75000"/>
                  </a:schemeClr>
                </a:solidFill>
              </a:rPr>
              <a:t>we always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considered the most simple design </a:t>
            </a:r>
            <a:r>
              <a:rPr lang="en-IN" sz="2400" dirty="0">
                <a:solidFill>
                  <a:schemeClr val="accent4">
                    <a:lumMod val="75000"/>
                  </a:schemeClr>
                </a:solidFill>
              </a:rPr>
              <a:t>and components</a:t>
            </a:r>
            <a:r>
              <a:rPr lang="en-IN" sz="2400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endParaRPr lang="en-IN" sz="24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accent4">
                    <a:lumMod val="75000"/>
                  </a:schemeClr>
                </a:solidFill>
              </a:rPr>
              <a:t>We are using a gyroscopic principle to design a self balancing wheel. Gyroscopic principle 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IN" sz="2400" dirty="0" smtClean="0">
                <a:solidFill>
                  <a:schemeClr val="accent4">
                    <a:lumMod val="75000"/>
                  </a:schemeClr>
                </a:solidFill>
              </a:rPr>
              <a:t>    nothing </a:t>
            </a:r>
            <a:r>
              <a:rPr lang="en-IN" sz="2400" dirty="0">
                <a:solidFill>
                  <a:schemeClr val="accent4">
                    <a:lumMod val="75000"/>
                  </a:schemeClr>
                </a:solidFill>
              </a:rPr>
              <a:t>but a real world manifestations of the law of conservation of angular  momentum</a:t>
            </a:r>
            <a:r>
              <a:rPr lang="en-IN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  <a:endParaRPr lang="en-IN" sz="24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IN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</a:rPr>
              <a:t>The major reasons to use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</a:rPr>
              <a:t>gyroscope for the stabilization of wheel are:-</a:t>
            </a:r>
          </a:p>
          <a:p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</a:rPr>
              <a:t>1) They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make really smaller stabilized </a:t>
            </a: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</a:rPr>
              <a:t>system</a:t>
            </a:r>
          </a:p>
          <a:p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	2) They impart greater </a:t>
            </a: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</a:rPr>
              <a:t>stabilization</a:t>
            </a:r>
          </a:p>
          <a:p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	3) They are accurate and easy to understand</a:t>
            </a:r>
          </a:p>
        </p:txBody>
      </p:sp>
    </p:spTree>
    <p:extLst>
      <p:ext uri="{BB962C8B-B14F-4D97-AF65-F5344CB8AC3E}">
        <p14:creationId xmlns="" xmlns:p14="http://schemas.microsoft.com/office/powerpoint/2010/main" val="29898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47E5781-98EB-4AB6-8696-F090DDDB208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9818"/>
            <a:ext cx="11834949" cy="63129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268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2589" y="2483318"/>
            <a:ext cx="56789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Thank You</a:t>
            </a:r>
            <a:endParaRPr lang="en-IN" sz="8800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580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044" y="86052"/>
            <a:ext cx="11743405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</a:rPr>
              <a:t>Gyroscopic principle –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67" y="938316"/>
            <a:ext cx="3805382" cy="28540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012" y="1122227"/>
            <a:ext cx="8339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</a:rPr>
              <a:t>Gyroscopes exhibit smooth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balancing and accurate </a:t>
            </a: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</a:rPr>
              <a:t>analogue readings </a:t>
            </a: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as they adhere completely to the conservation of angular </a:t>
            </a:r>
            <a:r>
              <a:rPr lang="en-IN" sz="2400" dirty="0" smtClean="0">
                <a:solidFill>
                  <a:schemeClr val="accent6">
                    <a:lumMod val="75000"/>
                  </a:schemeClr>
                </a:solidFill>
              </a:rPr>
              <a:t>momentum.</a:t>
            </a:r>
          </a:p>
          <a:p>
            <a:endParaRPr lang="en-IN" sz="24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accent4">
                    <a:lumMod val="75000"/>
                  </a:schemeClr>
                </a:solidFill>
              </a:rPr>
              <a:t>T</a:t>
            </a:r>
            <a:r>
              <a:rPr lang="en-IN" sz="2400" dirty="0" smtClean="0">
                <a:solidFill>
                  <a:schemeClr val="accent4">
                    <a:lumMod val="75000"/>
                  </a:schemeClr>
                </a:solidFill>
              </a:rPr>
              <a:t>hey </a:t>
            </a:r>
            <a:r>
              <a:rPr lang="en-IN" sz="2400" dirty="0">
                <a:solidFill>
                  <a:schemeClr val="accent4">
                    <a:lumMod val="75000"/>
                  </a:schemeClr>
                </a:solidFill>
              </a:rPr>
              <a:t>conserve the </a:t>
            </a:r>
            <a:r>
              <a:rPr lang="en-IN" sz="2400" dirty="0" smtClean="0">
                <a:solidFill>
                  <a:schemeClr val="accent4">
                    <a:lumMod val="75000"/>
                  </a:schemeClr>
                </a:solidFill>
              </a:rPr>
              <a:t>magnitude as </a:t>
            </a:r>
            <a:r>
              <a:rPr lang="en-IN" sz="2400" dirty="0">
                <a:solidFill>
                  <a:schemeClr val="accent4">
                    <a:lumMod val="75000"/>
                  </a:schemeClr>
                </a:solidFill>
              </a:rPr>
              <a:t>well as the direction in the absence of an external torque</a:t>
            </a:r>
            <a:r>
              <a:rPr lang="en-IN" sz="2400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endParaRPr lang="en-IN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The spin axis is always moves in the </a:t>
            </a:r>
            <a:r>
              <a:rPr lang="en-IN" sz="2400" dirty="0" smtClean="0">
                <a:solidFill>
                  <a:schemeClr val="accent2">
                    <a:lumMod val="75000"/>
                  </a:schemeClr>
                </a:solidFill>
              </a:rPr>
              <a:t>same direction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as that of the applied </a:t>
            </a:r>
            <a:r>
              <a:rPr lang="en-IN" sz="2400" dirty="0" smtClean="0">
                <a:solidFill>
                  <a:schemeClr val="accent2">
                    <a:lumMod val="75000"/>
                  </a:schemeClr>
                </a:solidFill>
              </a:rPr>
              <a:t>torque.</a:t>
            </a:r>
          </a:p>
          <a:p>
            <a:endParaRPr lang="en-IN" sz="24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The gyroscope can be used to maintain physical stability when the 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input and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output are perpendicular to the spin axis.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248" y="4877677"/>
            <a:ext cx="3877752" cy="19055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796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177" y="262653"/>
            <a:ext cx="11475644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Literature Survey-</a:t>
            </a:r>
            <a:endParaRPr lang="en-IN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7177" y="1404765"/>
            <a:ext cx="80586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Many people face difficulty to keep a bicycle upright once it 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is </a:t>
            </a: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non-stationary during learning period and some of them drop the idea of learning a 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bicycle or a two wheeler</a:t>
            </a: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. 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When </a:t>
            </a: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the bike 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is in motion, disturbances can occur wherein which at high speeds the bike may experience </a:t>
            </a: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low frequency 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weaving. On the other hand, at low speeds the bike undergoes high frequency </a:t>
            </a: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wobbles. The concept of gyroscope 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can be implemented in the optimizing the control parameters to obtain a smooth </a:t>
            </a: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flight control 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even. It can also be used to identify configurations that can help us obtaining </a:t>
            </a: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most stability </a:t>
            </a:r>
            <a:r>
              <a:rPr lang="en-IN" sz="2400" b="1" dirty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for a self-balancing </a:t>
            </a:r>
            <a:r>
              <a:rPr lang="en-IN" sz="2400" b="1" dirty="0" smtClean="0">
                <a:solidFill>
                  <a:schemeClr val="accent6">
                    <a:lumMod val="75000"/>
                  </a:schemeClr>
                </a:solidFill>
                <a:latin typeface="Adobe Ming Std L" panose="02020300000000000000" pitchFamily="18" charset="-128"/>
                <a:ea typeface="Adobe Ming Std L" panose="02020300000000000000" pitchFamily="18" charset="-128"/>
              </a:rPr>
              <a:t>wheel which can help in providing stability to a bicycle.</a:t>
            </a:r>
            <a:endParaRPr lang="en-IN" sz="2400" b="1" dirty="0">
              <a:solidFill>
                <a:schemeClr val="accent6">
                  <a:lumMod val="75000"/>
                </a:schemeClr>
              </a:solidFill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49" y="1913547"/>
            <a:ext cx="3301464" cy="24760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8580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050" y="253028"/>
            <a:ext cx="11456394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Design-</a:t>
            </a:r>
            <a:endParaRPr lang="en-IN" sz="40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195600" y="1324328"/>
            <a:ext cx="6793346" cy="4974552"/>
            <a:chOff x="1975246" y="1345310"/>
            <a:chExt cx="6793346" cy="4974552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="" xmlns:p14="http://schemas.microsoft.com/office/powerpoint/2010/main" val="1199643704"/>
                </p:ext>
              </p:extLst>
            </p:nvPr>
          </p:nvGraphicFramePr>
          <p:xfrm>
            <a:off x="1975246" y="1345310"/>
            <a:ext cx="5546436" cy="24114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="" xmlns:p14="http://schemas.microsoft.com/office/powerpoint/2010/main" val="3216333507"/>
                </p:ext>
              </p:extLst>
            </p:nvPr>
          </p:nvGraphicFramePr>
          <p:xfrm>
            <a:off x="3222156" y="3908402"/>
            <a:ext cx="5546436" cy="24114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12" name="Group 11"/>
            <p:cNvGrpSpPr/>
            <p:nvPr/>
          </p:nvGrpSpPr>
          <p:grpSpPr>
            <a:xfrm>
              <a:off x="7025831" y="3587842"/>
              <a:ext cx="470234" cy="470234"/>
              <a:chOff x="4660218" y="1387795"/>
              <a:chExt cx="470234" cy="470234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4660218" y="1387795"/>
                <a:ext cx="470234" cy="470234"/>
              </a:xfrm>
              <a:prstGeom prst="downArrow">
                <a:avLst>
                  <a:gd name="adj1" fmla="val 55000"/>
                  <a:gd name="adj2" fmla="val 45000"/>
                </a:avLst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Down Arrow 4"/>
              <p:cNvSpPr txBox="1"/>
              <p:nvPr/>
            </p:nvSpPr>
            <p:spPr>
              <a:xfrm>
                <a:off x="4766021" y="1387795"/>
                <a:ext cx="258628" cy="3538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6670" tIns="26670" rIns="26670" bIns="26670" numCol="1" spcCol="1270" anchor="ctr" anchorCtr="0">
                <a:noAutofit/>
              </a:bodyPr>
              <a:lstStyle/>
              <a:p>
                <a:pPr lvl="0"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100" kern="1200"/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36" y="1722942"/>
            <a:ext cx="2781681" cy="27816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9320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Subtitle 4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11754" y="1256184"/>
                <a:ext cx="10313785" cy="4488633"/>
              </a:xfr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algn="l"/>
                <a:r>
                  <a:rPr lang="en-IN" sz="3000" b="1" dirty="0" smtClean="0">
                    <a:latin typeface="+mj-lt"/>
                  </a:rPr>
                  <a:t>Let mass of the system = m kg</a:t>
                </a:r>
                <a:r>
                  <a:rPr lang="en-IN" sz="3000" b="1" dirty="0">
                    <a:latin typeface="+mj-lt"/>
                  </a:rPr>
                  <a:t/>
                </a:r>
                <a:br>
                  <a:rPr lang="en-IN" sz="3000" b="1" dirty="0">
                    <a:latin typeface="+mj-lt"/>
                  </a:rPr>
                </a:br>
                <a:r>
                  <a:rPr lang="en-IN" sz="3000" b="1" dirty="0">
                    <a:latin typeface="+mj-lt"/>
                  </a:rPr>
                  <a:t>Distance/Location of </a:t>
                </a:r>
                <a:r>
                  <a:rPr lang="en-IN" sz="3000" b="1" dirty="0" smtClean="0">
                    <a:latin typeface="+mj-lt"/>
                  </a:rPr>
                  <a:t>centre </a:t>
                </a:r>
                <a:r>
                  <a:rPr lang="en-IN" sz="3000" b="1" dirty="0">
                    <a:latin typeface="+mj-lt"/>
                  </a:rPr>
                  <a:t>of mass (m) from the ground= h (m)</a:t>
                </a:r>
                <a:br>
                  <a:rPr lang="en-IN" sz="3000" b="1" dirty="0">
                    <a:latin typeface="+mj-lt"/>
                  </a:rPr>
                </a:br>
                <a:r>
                  <a:rPr lang="en-IN" sz="3000" b="1" dirty="0">
                    <a:latin typeface="+mj-lt"/>
                  </a:rPr>
                  <a:t>When angle of Tilt = θ</a:t>
                </a:r>
                <a:br>
                  <a:rPr lang="en-IN" sz="3000" b="1" dirty="0">
                    <a:latin typeface="+mj-lt"/>
                  </a:rPr>
                </a:br>
                <a:r>
                  <a:rPr lang="en-IN" sz="3000" b="1" dirty="0">
                    <a:latin typeface="+mj-lt"/>
                  </a:rPr>
                  <a:t>Then Torque induced = m g h sin </a:t>
                </a:r>
                <a:r>
                  <a:rPr lang="el-GR" sz="3000" b="1" dirty="0" smtClean="0">
                    <a:latin typeface="+mj-lt"/>
                  </a:rPr>
                  <a:t>θ</a:t>
                </a:r>
                <a:r>
                  <a:rPr lang="el-GR" sz="3000" b="1" dirty="0">
                    <a:latin typeface="+mj-lt"/>
                  </a:rPr>
                  <a:t/>
                </a:r>
                <a:br>
                  <a:rPr lang="el-GR" sz="3000" b="1" dirty="0">
                    <a:latin typeface="+mj-lt"/>
                  </a:rPr>
                </a:br>
                <a:r>
                  <a:rPr lang="en-IN" sz="3000" b="1" dirty="0">
                    <a:latin typeface="+mj-lt"/>
                  </a:rPr>
                  <a:t>∴ Reactive Gyroscopic Torque = m g h sin </a:t>
                </a:r>
                <a:r>
                  <a:rPr lang="el-GR" sz="3000" b="1" dirty="0">
                    <a:latin typeface="+mj-lt"/>
                  </a:rPr>
                  <a:t>θ (</a:t>
                </a:r>
                <a:r>
                  <a:rPr lang="en-IN" sz="3000" b="1" dirty="0" smtClean="0">
                    <a:latin typeface="+mj-lt"/>
                  </a:rPr>
                  <a:t>opposite direction</a:t>
                </a:r>
                <a:r>
                  <a:rPr lang="en-IN" sz="3000" b="1" dirty="0">
                    <a:latin typeface="+mj-lt"/>
                  </a:rPr>
                  <a:t>)</a:t>
                </a:r>
                <a:br>
                  <a:rPr lang="en-IN" sz="3000" b="1" dirty="0">
                    <a:latin typeface="+mj-lt"/>
                  </a:rPr>
                </a:br>
                <a:r>
                  <a:rPr lang="el-GR" sz="3000" b="1" dirty="0">
                    <a:latin typeface="+mj-lt"/>
                  </a:rPr>
                  <a:t>∴ τ’ = </a:t>
                </a:r>
                <a:r>
                  <a:rPr lang="en-IN" sz="3000" b="1" dirty="0">
                    <a:latin typeface="+mj-lt"/>
                  </a:rPr>
                  <a:t>I </a:t>
                </a:r>
                <a:r>
                  <a:rPr lang="el-GR" sz="3000" b="1" dirty="0">
                    <a:latin typeface="+mj-lt"/>
                  </a:rPr>
                  <a:t>ω ω</a:t>
                </a:r>
                <a:r>
                  <a:rPr lang="en-IN" sz="3000" b="1" dirty="0">
                    <a:latin typeface="+mj-lt"/>
                  </a:rPr>
                  <a:t>p</a:t>
                </a:r>
                <a:br>
                  <a:rPr lang="en-IN" sz="3000" b="1" dirty="0">
                    <a:latin typeface="+mj-lt"/>
                  </a:rPr>
                </a:br>
                <a:r>
                  <a:rPr lang="pt-BR" sz="3000" b="1" dirty="0">
                    <a:latin typeface="+mj-lt"/>
                  </a:rPr>
                  <a:t>⇒ m g h sinθ = I ω ωp</a:t>
                </a:r>
                <a:br>
                  <a:rPr lang="pt-BR" sz="3000" b="1" dirty="0">
                    <a:latin typeface="+mj-lt"/>
                  </a:rPr>
                </a:br>
                <a:r>
                  <a:rPr lang="pt-BR" sz="3000" b="1" dirty="0">
                    <a:latin typeface="+mj-lt"/>
                  </a:rPr>
                  <a:t>⇒ ωp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sz="3000" b="1" dirty="0">
                            <a:latin typeface="+mj-lt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pt-BR" sz="3000" b="1" dirty="0">
                            <a:latin typeface="+mj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sz="3000" b="1" dirty="0">
                            <a:latin typeface="+mj-lt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pt-BR" sz="3000" b="1" dirty="0">
                            <a:latin typeface="+mj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sz="3000" b="1" dirty="0">
                            <a:latin typeface="+mj-lt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pt-BR" sz="3000" b="1" dirty="0">
                            <a:latin typeface="+mj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sz="3000" b="1" dirty="0">
                            <a:latin typeface="+mj-lt"/>
                          </a:rPr>
                          <m:t>sinθ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sz="3000" b="1" dirty="0">
                            <a:latin typeface="+mj-lt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pt-BR" sz="3000" b="1" dirty="0">
                            <a:latin typeface="+mj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sz="3000" b="1" dirty="0">
                            <a:latin typeface="+mj-lt"/>
                          </a:rPr>
                          <m:t>ω</m:t>
                        </m:r>
                      </m:den>
                    </m:f>
                  </m:oMath>
                </a14:m>
                <a:endParaRPr lang="en-IN" sz="3000" b="1" dirty="0">
                  <a:latin typeface="+mj-lt"/>
                </a:endParaRPr>
              </a:p>
            </p:txBody>
          </p:sp>
        </mc:Choice>
        <mc:Fallback>
          <p:sp>
            <p:nvSpPr>
              <p:cNvPr id="5" name="Sub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11754" y="1256184"/>
                <a:ext cx="10313785" cy="4488633"/>
              </a:xfrm>
              <a:blipFill rotWithShape="0">
                <a:blip r:embed="rId2" cstate="print"/>
                <a:stretch>
                  <a:fillRect l="-1418" t="-2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11755" y="279133"/>
            <a:ext cx="11531066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Calculations-</a:t>
            </a:r>
            <a:endParaRPr lang="en-IN" sz="4000" b="1" dirty="0"/>
          </a:p>
        </p:txBody>
      </p:sp>
    </p:spTree>
    <p:extLst>
      <p:ext uri="{BB962C8B-B14F-4D97-AF65-F5344CB8AC3E}">
        <p14:creationId xmlns="" xmlns:p14="http://schemas.microsoft.com/office/powerpoint/2010/main" val="22063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2D3A3993-4C50-40EC-A3F2-031D87D4E82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8539" y="1351465"/>
                <a:ext cx="5625376" cy="5327780"/>
              </a:xfr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>
                <a:normAutofit/>
              </a:bodyPr>
              <a:lstStyle/>
              <a:p>
                <a:r>
                  <a:rPr lang="en-IN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Mass of Flywheel=0.769 kg</a:t>
                </a:r>
                <a:br>
                  <a:rPr lang="en-IN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</a:br>
                <a:r>
                  <a:rPr lang="en-IN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Coefficient of friction between surface &amp;      wheel=0.3</a:t>
                </a:r>
                <a:br>
                  <a:rPr lang="en-IN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</a:br>
                <a:r>
                  <a:rPr lang="en-IN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N" sz="2400" b="1" dirty="0" smtClean="0"/>
                  <a:t>= 2500 </a:t>
                </a:r>
                <a:r>
                  <a:rPr lang="en-IN" sz="2400" b="1" dirty="0"/>
                  <a:t>rpm</a:t>
                </a:r>
                <a:r>
                  <a:rPr lang="en-IN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/>
                </a:r>
                <a:br>
                  <a:rPr lang="en-IN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</a:br>
                <a:r>
                  <a:rPr lang="en-IN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IN" sz="2400" b="1" dirty="0" smtClean="0"/>
                  <a:t>Moment </a:t>
                </a:r>
                <a:r>
                  <a:rPr lang="en-IN" sz="2400" b="1" dirty="0"/>
                  <a:t>of Inertia of flywheel </a:t>
                </a:r>
                <a:r>
                  <a:rPr lang="en-IN" sz="2400" b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𝑴</m:t>
                        </m:r>
                        <m:sSup>
                          <m:sSupPr>
                            <m:ctrlPr>
                              <a:rPr lang="en-I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IN" sz="2400" b="1" dirty="0" smtClean="0"/>
                  <a:t/>
                </a:r>
                <a:br>
                  <a:rPr lang="en-IN" sz="2400" b="1" dirty="0" smtClean="0"/>
                </a:br>
                <a:r>
                  <a:rPr lang="en-IN" sz="2400" b="1" dirty="0"/>
                  <a:t/>
                </a:r>
                <a:br>
                  <a:rPr lang="en-IN" sz="2400" b="1" dirty="0"/>
                </a:br>
                <a:r>
                  <a:rPr lang="en-IN" sz="2400" b="1" dirty="0" smtClean="0"/>
                  <a:t>	</a:t>
                </a:r>
                <a:r>
                  <a:rPr lang="en-IN" sz="2400" b="1" dirty="0"/>
                  <a:t>	</a:t>
                </a:r>
                <a:r>
                  <a:rPr lang="en-IN" sz="2400" b="1" dirty="0" smtClean="0"/>
                  <a:t>	</a:t>
                </a:r>
                <a:r>
                  <a:rPr lang="en-IN" sz="2400" b="1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𝟕𝟔𝟗</m:t>
                        </m:r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I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𝟎𝟗𝟓𝟐𝟓</m:t>
                            </m:r>
                          </m:e>
                          <m:sup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IN" sz="2400" b="1" dirty="0" smtClean="0"/>
                  <a:t>   </a:t>
                </a:r>
                <a:br>
                  <a:rPr lang="en-IN" sz="2400" b="1" dirty="0" smtClean="0"/>
                </a:br>
                <a:r>
                  <a:rPr lang="en-IN" sz="2400" b="1" dirty="0"/>
                  <a:t>	</a:t>
                </a:r>
                <a:r>
                  <a:rPr lang="en-IN" sz="2400" b="1" dirty="0" smtClean="0"/>
                  <a:t>		</a:t>
                </a:r>
                <a:r>
                  <a:rPr lang="en-IN" sz="2400" b="1" dirty="0"/>
                  <a:t>=0.003488kg/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2400" b="1" dirty="0" smtClean="0"/>
                  <a:t/>
                </a:r>
                <a:br>
                  <a:rPr lang="en-IN" sz="2400" b="1" dirty="0" smtClean="0"/>
                </a:br>
                <a:r>
                  <a:rPr lang="en-IN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IN" sz="2400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IN" sz="2400" b="1" i="1" dirty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IN" sz="2400" b="1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IN" sz="2400" b="1" i="1" dirty="0">
                                <a:latin typeface="Cambria Math" panose="02040503050406030204" pitchFamily="18" charset="0"/>
                              </a:rPr>
                              <m:t>𝟔𝟎</m:t>
                            </m:r>
                          </m:sub>
                        </m:sSub>
                      </m:num>
                      <m:den>
                        <m:r>
                          <a:rPr lang="en-IN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den>
                    </m:f>
                  </m:oMath>
                </a14:m>
                <a:r>
                  <a:rPr lang="en-IN" sz="2400" b="1" dirty="0"/>
                  <a:t/>
                </a:r>
                <a:br>
                  <a:rPr lang="en-IN" sz="2400" b="1" dirty="0"/>
                </a:br>
                <a:r>
                  <a:rPr lang="en-IN" sz="2400" b="1" dirty="0"/>
                  <a:t/>
                </a:r>
                <a:br>
                  <a:rPr lang="en-IN" sz="2400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I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b="1" dirty="0"/>
                  <a:t>= 262.069 rad/s</a:t>
                </a:r>
                <a:br>
                  <a:rPr lang="en-IN" sz="2400" b="1" dirty="0"/>
                </a:br>
                <a:endParaRPr lang="en-IN" sz="20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3A3993-4C50-40EC-A3F2-031D87D4E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8539" y="1351465"/>
                <a:ext cx="5625376" cy="5327780"/>
              </a:xfrm>
              <a:blipFill rotWithShape="0">
                <a:blip r:embed="rId2" cstate="print"/>
                <a:stretch>
                  <a:fillRect l="-17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11755" y="279133"/>
            <a:ext cx="11531066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Calculations-</a:t>
            </a:r>
            <a:endParaRPr lang="en-IN" sz="4000" b="1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262838" y="1351465"/>
                <a:ext cx="4700337" cy="496956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IN" sz="2200" dirty="0">
                    <a:latin typeface="Calibri Light (Headings)"/>
                  </a:rPr>
                  <a:t>Angular Momentum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200" b="0" i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200" b="0" i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IN" sz="2200" dirty="0">
                    <a:latin typeface="Calibri Light (Headings)"/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2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200" b="0" i="0" dirty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IN" sz="2200" dirty="0">
                    <a:latin typeface="Calibri Light (Headings)"/>
                  </a:rPr>
                  <a:t/>
                </a:r>
                <a:br>
                  <a:rPr lang="en-IN" sz="2200" dirty="0">
                    <a:latin typeface="Calibri Light (Headings)"/>
                  </a:rPr>
                </a:br>
                <a:r>
                  <a:rPr lang="en-IN" sz="2200" dirty="0">
                    <a:latin typeface="Calibri Light (Headings)"/>
                  </a:rPr>
                  <a:t>		=0.003488* 262.069</a:t>
                </a:r>
                <a:br>
                  <a:rPr lang="en-IN" sz="2200" dirty="0">
                    <a:latin typeface="Calibri Light (Headings)"/>
                  </a:rPr>
                </a:br>
                <a:r>
                  <a:rPr lang="en-IN" sz="2200" dirty="0">
                    <a:latin typeface="Calibri Light (Headings)"/>
                  </a:rPr>
                  <a:t>		= 0.9141</a:t>
                </a:r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 </a:t>
                </a:r>
                <a:endParaRPr lang="en-IN" sz="2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 (Headings)"/>
                </a:endParaRPr>
              </a:p>
              <a:p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/>
                </a:r>
                <a:b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</a:br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Diameter of </a:t>
                </a:r>
                <a:r>
                  <a:rPr lang="en-IN" sz="2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wheel = 0.4572m</a:t>
                </a:r>
                <a:r>
                  <a:rPr lang="en-IN" sz="2200" dirty="0">
                    <a:latin typeface="Calibri Light (Headings)"/>
                  </a:rPr>
                  <a:t/>
                </a:r>
                <a:br>
                  <a:rPr lang="en-IN" sz="2200" dirty="0">
                    <a:latin typeface="Calibri Light (Headings)"/>
                  </a:rPr>
                </a:br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Moment of Inertia of </a:t>
                </a:r>
                <a:r>
                  <a:rPr lang="en-IN" sz="2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wheel = 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                                                  </a:t>
                </a:r>
                <a:r>
                  <a:rPr lang="en-IN" sz="2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         			=</a:t>
                </a:r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0.8*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0.2286</m:t>
                        </m:r>
                      </m:e>
                      <m:sup>
                        <m: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/>
                </a:r>
                <a:b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</a:br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                                 </a:t>
                </a:r>
                <a:r>
                  <a:rPr lang="en-IN" sz="2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  =0.0418</a:t>
                </a:r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kg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200" dirty="0">
                    <a:latin typeface="Calibri Light (Headings)"/>
                  </a:rPr>
                  <a:t> </a:t>
                </a:r>
                <a:br>
                  <a:rPr lang="en-IN" sz="2200" dirty="0">
                    <a:latin typeface="Calibri Light (Headings)"/>
                  </a:rPr>
                </a:br>
                <a:endParaRPr lang="en-IN" sz="2200" dirty="0" smtClean="0">
                  <a:latin typeface="Calibri Light (Headings)"/>
                </a:endParaRPr>
              </a:p>
              <a:p>
                <a:r>
                  <a:rPr lang="en-IN" sz="2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Conserving angular momentum:-</a:t>
                </a:r>
              </a:p>
              <a:p>
                <a:r>
                  <a:rPr lang="en-IN" sz="2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Angular momentum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Iω</m:t>
                        </m:r>
                        <m: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endParaRPr lang="en-IN" sz="2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Light (Headings)"/>
                </a:endParaRPr>
              </a:p>
              <a:p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	 </a:t>
                </a:r>
                <a:r>
                  <a:rPr lang="en-IN" sz="2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      </a:t>
                </a:r>
                <a:r>
                  <a:rPr lang="en-IN" sz="2200" dirty="0" smtClean="0">
                    <a:latin typeface="Calibri Light (Headings)"/>
                  </a:rPr>
                  <a:t>0.9141</a:t>
                </a:r>
                <a:r>
                  <a:rPr lang="en-IN" sz="2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 </a:t>
                </a:r>
                <a14:m>
                  <m:oMath xmlns:m="http://schemas.openxmlformats.org/officeDocument/2006/math">
                    <m:r>
                      <a:rPr lang="en-IN" sz="2200" b="0" i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0.0418</a:t>
                </a:r>
                <a:r>
                  <a:rPr lang="en-IN" sz="2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/>
                </a:r>
                <a:b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</a:br>
                <a:r>
                  <a:rPr lang="en-I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200" b="0" i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en-IN" sz="2200" dirty="0" smtClean="0">
                    <a:latin typeface="Calibri Light (Headings)"/>
                  </a:rPr>
                  <a:t>=21.87rad/s</a:t>
                </a:r>
              </a:p>
              <a:p>
                <a:r>
                  <a:rPr lang="en-IN" sz="2200" b="1" dirty="0" smtClean="0">
                    <a:latin typeface="Calibri Light (Headings)"/>
                  </a:rPr>
                  <a:t> 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838" y="1351465"/>
                <a:ext cx="4700337" cy="49695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1686" t="-7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5743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mc="http://schemas.openxmlformats.org/markup-compatibility/2006" xmlns:a14="http://schemas.microsoft.com/office/drawing/2010/main" xmlns:a16="http://schemas.microsoft.com/office/drawing/2014/main" id="{1F788C13-BB11-4320-A5F7-8C04BF25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55" y="3576215"/>
            <a:ext cx="10924592" cy="1130539"/>
          </a:xfrm>
        </p:spPr>
        <p:txBody>
          <a:bodyPr>
            <a:normAutofit fontScale="90000"/>
          </a:bodyPr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/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11755" y="279133"/>
            <a:ext cx="11482940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Calculations-</a:t>
            </a:r>
            <a:endParaRPr lang="en-IN" sz="4000" b="1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5719" y="1705269"/>
                <a:ext cx="4966678" cy="451649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sz="24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IN" sz="2400" dirty="0">
                    <a:latin typeface="Calibri Light (Headings)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4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400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sz="2400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r>
                          <a:rPr lang="en-IN" sz="2400" b="0" i="1" dirty="0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</m:oMath>
                </a14:m>
                <a:endParaRPr lang="en-IN" sz="2400" dirty="0">
                  <a:latin typeface="Calibri Light (Headings)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sz="24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IN" sz="2400" dirty="0">
                    <a:latin typeface="Calibri Light (Headings)"/>
                  </a:rPr>
                  <a:t>=208.86rpm</a:t>
                </a:r>
              </a:p>
              <a:p>
                <a:r>
                  <a:rPr lang="en-IN" sz="2400" dirty="0">
                    <a:latin typeface="Calibri Light (Headings)"/>
                  </a:rPr>
                  <a:t>Speed of wheel (in m/s) = v</a:t>
                </a:r>
              </a:p>
              <a:p>
                <a:r>
                  <a:rPr lang="en-IN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Light (Headings)"/>
                  </a:rPr>
                  <a:t> v=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IN" sz="24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𝐷𝑁</m:t>
                        </m:r>
                      </m:num>
                      <m:den>
                        <m:r>
                          <a:rPr lang="en-IN" sz="24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</m:oMath>
                </a14:m>
                <a:r>
                  <a:rPr lang="en-IN" sz="2400" dirty="0">
                    <a:latin typeface="Calibri Light (Headings)"/>
                  </a:rPr>
                  <a:t> = 5m/s</a:t>
                </a:r>
              </a:p>
              <a:p>
                <a:endParaRPr lang="en-IN" sz="2400" dirty="0" smtClean="0">
                  <a:latin typeface="Calibri Light (Headings)"/>
                </a:endParaRPr>
              </a:p>
              <a:p>
                <a:r>
                  <a:rPr lang="en-IN" sz="2400" dirty="0" smtClean="0">
                    <a:latin typeface="Calibri Light (Headings)"/>
                  </a:rPr>
                  <a:t>So </a:t>
                </a:r>
                <a:r>
                  <a:rPr lang="en-IN" sz="2400" dirty="0">
                    <a:latin typeface="Calibri Light (Headings)"/>
                  </a:rPr>
                  <a:t>the model remains stable at speed 5m/s.</a:t>
                </a:r>
              </a:p>
              <a:p>
                <a:endParaRPr lang="en-IN" sz="2400" dirty="0" smtClean="0">
                  <a:latin typeface="Calibri Light (Headings)"/>
                </a:endParaRPr>
              </a:p>
              <a:p>
                <a:r>
                  <a:rPr lang="en-IN" sz="2400" dirty="0" smtClean="0">
                    <a:latin typeface="Calibri Light (Headings)"/>
                  </a:rPr>
                  <a:t>If </a:t>
                </a:r>
                <a:r>
                  <a:rPr lang="en-IN" sz="2400" dirty="0">
                    <a:latin typeface="Calibri Light (Headings)"/>
                  </a:rPr>
                  <a:t>wheel tilts 15</a:t>
                </a:r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IN" sz="2400" dirty="0">
                    <a:latin typeface="Calibri Light (Headings)"/>
                  </a:rPr>
                  <a:t> to vertical axis</a:t>
                </a:r>
                <a:br>
                  <a:rPr lang="en-IN" sz="2400" dirty="0">
                    <a:latin typeface="Calibri Light (Headings)"/>
                  </a:rPr>
                </a:br>
                <a:r>
                  <a:rPr lang="en-IN" sz="2400" dirty="0">
                    <a:latin typeface="Calibri Light (Headings)"/>
                  </a:rPr>
                  <a:t>             </a:t>
                </a:r>
                <a:r>
                  <a:rPr lang="en-IN" sz="2400" dirty="0" smtClean="0">
                    <a:latin typeface="Calibri Light (Headings)"/>
                  </a:rPr>
                  <a:t>Torque</a:t>
                </a:r>
                <a:r>
                  <a:rPr lang="en-IN" sz="2400" dirty="0">
                    <a:latin typeface="Calibri Light (Headings)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24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IN" sz="2400" dirty="0">
                    <a:latin typeface="Calibri Light (Headings)"/>
                  </a:rPr>
                  <a:t>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I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I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15°</m:t>
                        </m:r>
                      </m:e>
                    </m:func>
                  </m:oMath>
                </a14:m>
                <a:r>
                  <a:rPr lang="en-IN" sz="2400" dirty="0">
                    <a:latin typeface="Calibri Light (Headings)"/>
                  </a:rPr>
                  <a:t> 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sz="2400" b="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IN" sz="2400" dirty="0">
                    <a:latin typeface="Calibri Light (Headings)"/>
                  </a:rPr>
                  <a:t/>
                </a:r>
                <a:br>
                  <a:rPr lang="en-IN" sz="2400" dirty="0">
                    <a:latin typeface="Calibri Light (Headings)"/>
                  </a:rPr>
                </a:br>
                <a:r>
                  <a:rPr lang="en-IN" sz="2400" dirty="0">
                    <a:latin typeface="Calibri Light (Headings)"/>
                  </a:rPr>
                  <a:t>                        </a:t>
                </a:r>
                <a:r>
                  <a:rPr lang="en-IN" sz="2400" dirty="0" smtClean="0">
                    <a:latin typeface="Calibri Light (Headings)"/>
                  </a:rPr>
                  <a:t>=0.911</a:t>
                </a:r>
                <a:endParaRPr lang="en-IN" sz="2400" dirty="0">
                  <a:latin typeface="Calibri Light (Headings)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19" y="1705269"/>
                <a:ext cx="4966678" cy="451649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963" b="-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804035" y="1705269"/>
                <a:ext cx="5698155" cy="27126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>
                    <a:latin typeface="+mj-lt"/>
                  </a:rPr>
                  <a:t>To balance this torque reactive gyroscopic couple is react</a:t>
                </a:r>
                <a:br>
                  <a:rPr lang="en-IN" sz="2400" b="1" dirty="0">
                    <a:latin typeface="+mj-lt"/>
                  </a:rPr>
                </a:br>
                <a:r>
                  <a:rPr lang="en-IN" sz="2400" b="1" dirty="0">
                    <a:latin typeface="+mj-lt"/>
                  </a:rPr>
                  <a:t>                               C=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IN" sz="2400" b="1" dirty="0">
                    <a:latin typeface="+mj-lt"/>
                  </a:rPr>
                  <a:t/>
                </a:r>
                <a:br>
                  <a:rPr lang="en-IN" sz="2400" b="1" dirty="0">
                    <a:latin typeface="+mj-lt"/>
                  </a:rPr>
                </a:br>
                <a:r>
                  <a:rPr lang="en-IN" sz="2400" b="1" dirty="0">
                    <a:latin typeface="+mj-lt"/>
                  </a:rPr>
                  <a:t>                                 =0.003488*262.069*0.995</a:t>
                </a:r>
                <a:br>
                  <a:rPr lang="en-IN" sz="2400" b="1" dirty="0">
                    <a:latin typeface="+mj-lt"/>
                  </a:rPr>
                </a:br>
                <a:r>
                  <a:rPr lang="en-IN" sz="2400" b="1" dirty="0">
                    <a:latin typeface="+mj-lt"/>
                  </a:rPr>
                  <a:t>                                 =0.909</a:t>
                </a:r>
                <a:br>
                  <a:rPr lang="en-IN" sz="2400" b="1" dirty="0">
                    <a:latin typeface="+mj-lt"/>
                  </a:rPr>
                </a:br>
                <a:r>
                  <a:rPr lang="en-IN" sz="2400" b="1" dirty="0">
                    <a:latin typeface="+mj-lt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IN" sz="2400" b="1" dirty="0">
                    <a:latin typeface="+mj-lt"/>
                  </a:rPr>
                  <a:t>0.91</a:t>
                </a:r>
                <a:br>
                  <a:rPr lang="en-IN" sz="2400" b="1" dirty="0">
                    <a:latin typeface="+mj-lt"/>
                  </a:rPr>
                </a:br>
                <a:r>
                  <a:rPr lang="en-IN" sz="2400" b="1" dirty="0">
                    <a:latin typeface="+mj-lt"/>
                  </a:rPr>
                  <a:t>Hence balanced</a:t>
                </a:r>
                <a:endParaRPr lang="en-IN" sz="2400" dirty="0"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035" y="1705269"/>
                <a:ext cx="5698155" cy="271266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1604" t="-1798" r="-1711" b="-40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57311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1755" y="1281336"/>
            <a:ext cx="10045428" cy="531824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IN" sz="2600" b="1" dirty="0" smtClean="0">
                <a:latin typeface="+mj-lt"/>
              </a:rPr>
              <a:t>From </a:t>
            </a:r>
            <a:r>
              <a:rPr lang="en-IN" sz="2600" b="1" dirty="0">
                <a:latin typeface="+mj-lt"/>
              </a:rPr>
              <a:t>our calculations we found that with high RPM hub motor the vehicle/wheel can be stabilized. </a:t>
            </a:r>
            <a:r>
              <a:rPr lang="en-IN" sz="2600" b="1" dirty="0" smtClean="0">
                <a:latin typeface="+mj-lt"/>
              </a:rPr>
              <a:t>The </a:t>
            </a:r>
            <a:r>
              <a:rPr lang="en-IN" sz="2600" b="1" dirty="0">
                <a:latin typeface="+mj-lt"/>
              </a:rPr>
              <a:t>disc used as gyroscope was balanced and </a:t>
            </a:r>
            <a:r>
              <a:rPr lang="en-IN" sz="2600" b="1" dirty="0" smtClean="0">
                <a:latin typeface="+mj-lt"/>
              </a:rPr>
              <a:t>centred </a:t>
            </a:r>
            <a:r>
              <a:rPr lang="en-IN" sz="2600" b="1" dirty="0">
                <a:latin typeface="+mj-lt"/>
              </a:rPr>
              <a:t>properly to prevent any vibrations and wobbling of the disc.</a:t>
            </a:r>
          </a:p>
          <a:p>
            <a:pPr marL="514350" indent="-514350" algn="l"/>
            <a:r>
              <a:rPr lang="en-IN" sz="2600" b="1" dirty="0">
                <a:latin typeface="+mj-lt"/>
              </a:rPr>
              <a:t>From the project some certain observations are provided:</a:t>
            </a:r>
          </a:p>
          <a:p>
            <a:pPr marL="514350" indent="-514350" algn="l">
              <a:buFont typeface="Arial" pitchFamily="34" charset="0"/>
              <a:buChar char="•"/>
            </a:pPr>
            <a:r>
              <a:rPr lang="en-IN" sz="2600" b="1" dirty="0">
                <a:latin typeface="+mj-lt"/>
              </a:rPr>
              <a:t>The higher the RPM, the bigger the counterforce.</a:t>
            </a:r>
          </a:p>
          <a:p>
            <a:pPr marL="514350" indent="-514350" algn="l">
              <a:buFont typeface="Arial" pitchFamily="34" charset="0"/>
              <a:buChar char="•"/>
            </a:pPr>
            <a:r>
              <a:rPr lang="en-IN" sz="2600" b="1" dirty="0">
                <a:latin typeface="+mj-lt"/>
              </a:rPr>
              <a:t>The more the tilt angle, the more force is needed to stabilizes the vehicle.</a:t>
            </a:r>
          </a:p>
          <a:p>
            <a:pPr marL="514350" indent="-514350" algn="l">
              <a:buFont typeface="Arial" pitchFamily="34" charset="0"/>
              <a:buChar char="•"/>
            </a:pPr>
            <a:r>
              <a:rPr lang="en-IN" sz="2600" b="1" dirty="0">
                <a:latin typeface="+mj-lt"/>
              </a:rPr>
              <a:t>The direction of rotating wheel tilt determines the force direction of when spinning is in a particular direction.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755" y="279133"/>
            <a:ext cx="11531066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Observations-</a:t>
            </a:r>
            <a:endParaRPr lang="en-IN" sz="4000" b="1" dirty="0"/>
          </a:p>
        </p:txBody>
      </p:sp>
    </p:spTree>
    <p:extLst>
      <p:ext uri="{BB962C8B-B14F-4D97-AF65-F5344CB8AC3E}">
        <p14:creationId xmlns="" xmlns:p14="http://schemas.microsoft.com/office/powerpoint/2010/main" val="291830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1005</Words>
  <Application>Microsoft Office PowerPoint</Application>
  <PresentationFormat>Custom</PresentationFormat>
  <Paragraphs>212</Paragraphs>
  <Slides>21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 </vt:lpstr>
      <vt:lpstr>         </vt:lpstr>
      <vt:lpstr>Slide 9</vt:lpstr>
      <vt:lpstr>Slide 10</vt:lpstr>
      <vt:lpstr>Slide 11</vt:lpstr>
      <vt:lpstr>Slide 12</vt:lpstr>
      <vt:lpstr>Slide 13</vt:lpstr>
      <vt:lpstr>Slide 14</vt:lpstr>
      <vt:lpstr>Slide 15</vt:lpstr>
      <vt:lpstr>Exploded View -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amulya jain</dc:creator>
  <cp:lastModifiedBy>pc</cp:lastModifiedBy>
  <cp:revision>110</cp:revision>
  <dcterms:created xsi:type="dcterms:W3CDTF">2020-11-26T12:40:42Z</dcterms:created>
  <dcterms:modified xsi:type="dcterms:W3CDTF">2021-06-05T03:31:53Z</dcterms:modified>
</cp:coreProperties>
</file>